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4" r:id="rId2"/>
    <p:sldMasterId id="2147483694" r:id="rId3"/>
  </p:sldMasterIdLst>
  <p:notesMasterIdLst>
    <p:notesMasterId r:id="rId38"/>
  </p:notesMasterIdLst>
  <p:sldIdLst>
    <p:sldId id="1147" r:id="rId4"/>
    <p:sldId id="353" r:id="rId5"/>
    <p:sldId id="354" r:id="rId6"/>
    <p:sldId id="357" r:id="rId7"/>
    <p:sldId id="335" r:id="rId8"/>
    <p:sldId id="355" r:id="rId9"/>
    <p:sldId id="356" r:id="rId10"/>
    <p:sldId id="358" r:id="rId11"/>
    <p:sldId id="362" r:id="rId12"/>
    <p:sldId id="363" r:id="rId13"/>
    <p:sldId id="359" r:id="rId14"/>
    <p:sldId id="301" r:id="rId15"/>
    <p:sldId id="361" r:id="rId16"/>
    <p:sldId id="360" r:id="rId17"/>
    <p:sldId id="364" r:id="rId18"/>
    <p:sldId id="366" r:id="rId19"/>
    <p:sldId id="365" r:id="rId20"/>
    <p:sldId id="292" r:id="rId21"/>
    <p:sldId id="369" r:id="rId22"/>
    <p:sldId id="367" r:id="rId23"/>
    <p:sldId id="384" r:id="rId24"/>
    <p:sldId id="368" r:id="rId25"/>
    <p:sldId id="370" r:id="rId26"/>
    <p:sldId id="371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1162" r:id="rId3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Helvetica Neue" panose="020B0604020202020204" charset="0"/>
      <p:regular r:id="rId45"/>
      <p:bold r:id="rId46"/>
      <p:italic r:id="rId47"/>
      <p:boldItalic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jQKZ0decxeS7EvO5hxI//l73TJ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333A"/>
    <a:srgbClr val="D9D9D9"/>
    <a:srgbClr val="993366"/>
    <a:srgbClr val="006B6E"/>
    <a:srgbClr val="929292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493909-B04E-442B-B029-6524BDBFE8C8}">
  <a:tblStyle styleId="{BB493909-B04E-442B-B029-6524BDBFE8C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1" autoAdjust="0"/>
    <p:restoredTop sz="94614" autoAdjust="0"/>
  </p:normalViewPr>
  <p:slideViewPr>
    <p:cSldViewPr snapToGrid="0">
      <p:cViewPr varScale="1">
        <p:scale>
          <a:sx n="106" d="100"/>
          <a:sy n="106" d="100"/>
        </p:scale>
        <p:origin x="132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88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8EB33-C7A0-45F8-BBBC-90DC72D8E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76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4238923B-541C-4312-4201-05E5D68AE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8B810D77-AD04-85DF-EEBA-EE41A9F866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EE59D02A-DCFD-C2C7-1038-0753A2D3A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13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A012AED2-D88A-F3D1-336B-2974B6D8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006C702E-A9B4-5F34-AAFE-2ECD36807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14849E40-3FD2-4684-99A7-E575202A7B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887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08636B3-594A-0997-3F61-3B4DC9539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F4BC2489-C091-7FA2-7DB6-284D2CEAC2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6F3C0870-684B-17B9-C47F-B4961ACE0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574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E6212777-B0E4-0388-88B2-273F3499A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850F180F-0BAF-189E-AB5C-BA00981912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273192B0-0B0F-6E23-8F5D-7092F131FF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211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316B8-48B8-5198-A298-35E0368B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C745DA7-627E-BB28-B40F-30874F66F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1104FCC-1285-7AB3-22A3-29DAB171B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422092-2E48-345E-2780-2265F1DDF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8EB33-C7A0-45F8-BBBC-90DC72D8E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068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2ED527EE-C1BE-4424-7345-7382BFC92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EB48F3D7-E6BB-07DA-D282-7E9EDAC520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624A919B-0A9D-609E-9117-31ADF3BAC2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0194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D4BF20CC-C54B-C435-703F-DA728A516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11EACFE0-EB20-821C-0A03-53FCF2E147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7D0ABEF2-B313-9343-0A2C-6D014D664D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21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CA9D9BE4-C47D-BCA4-704C-9DC662AEA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A3BEFF85-CE2B-E1C1-7CAA-82DB6CFB28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6017967A-D1C6-6DFE-7930-F8F8EEA623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2804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CC50953D-7671-4367-72D8-4ACA6E296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3ADC0442-111E-AB8D-A977-CCA117C94F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51C9A1EA-2501-276C-FA23-119121914C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2628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127F8-83C9-8695-5880-F46EA1E9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8ECB4B-0568-E7D0-633D-25063811D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38F77DD-2974-14AA-965D-2A3E421FF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EA5B28-E94E-CD37-D963-011EDE733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8EB33-C7A0-45F8-BBBC-90DC72D8E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02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B248EC27-9720-08E0-B3A1-E11E8DB3B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EC4E3D70-0EE9-560B-67DE-85F47AA6A8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B703278C-2363-6A79-FB52-D392FD617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2073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EA24E8BC-E47F-23EF-5836-E67290DAB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EC9E6C60-742A-09E8-8EE2-4C08BBDE34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B7B354E9-E532-85FA-A482-A5E0FE3876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934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483DA63A-96F6-9C00-EBF3-5921A4F45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732D72AB-DA1F-B433-7205-AEBB67CF42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0C63B63D-80B5-7FCB-2BD6-46EC97A2BF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849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0511CBFE-1C22-ABD0-1370-4570F6848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AD8B29DE-9218-A347-06BA-4986892745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84B6D501-1F78-DD4C-D5CD-F0B4ACFBC0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0101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67F48DAF-96D0-C707-81CB-0D3EF75E2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D1C95A04-41CD-FFD2-E1C3-58453257B7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1F196056-930B-7FC6-E262-4E442C244F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632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s-E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1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05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D3423-5184-9D12-F96A-3523D817F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37C161B-50F6-6A6B-0BA3-24A7DF0A8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DE1C393-5B29-2C70-BE03-CFC70C827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17096E-E732-461F-F03D-CD1F9BDFBD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8EB33-C7A0-45F8-BBBC-90DC72D8E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87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E338-7DB0-09C3-41F5-26965125F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608A868-4A88-7895-81BA-648A2C23D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1343F82-E155-4B41-8CA6-866C7CFF1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DF37DE-62AF-67F5-A55A-B74F4B40C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8EB33-C7A0-45F8-BBBC-90DC72D8E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50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98BC663F-35A1-5CA3-D09E-257494CE9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>
            <a:extLst>
              <a:ext uri="{FF2B5EF4-FFF2-40B4-BE49-F238E27FC236}">
                <a16:creationId xmlns:a16="http://schemas.microsoft.com/office/drawing/2014/main" id="{1DAADE73-40E7-7725-47C6-ADB1600A43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>
            <a:extLst>
              <a:ext uri="{FF2B5EF4-FFF2-40B4-BE49-F238E27FC236}">
                <a16:creationId xmlns:a16="http://schemas.microsoft.com/office/drawing/2014/main" id="{3C37D7CF-0CB0-B9D6-EB1B-CA4C4AA1D7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4811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EF455-CDF5-BBAD-1A09-70469A75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E64013-F6D5-CCF5-4C72-365130636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4FF8D00-80A1-8256-5AFD-714B131A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F33F32-FDFD-1187-E93D-D669B9CA1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8EB33-C7A0-45F8-BBBC-90DC72D8E3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17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12"/>
              <a:buFont typeface="Calibri"/>
              <a:buNone/>
              <a:defRPr sz="581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/>
            </a:lvl1pPr>
            <a:lvl2pPr lvl="1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/>
            </a:lvl2pPr>
            <a:lvl3pPr lvl="2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/>
            </a:lvl3pPr>
            <a:lvl4pPr lvl="3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4pPr>
            <a:lvl5pPr lvl="4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5pPr>
            <a:lvl6pPr lvl="5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6pPr>
            <a:lvl7pPr lvl="6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7pPr>
            <a:lvl8pPr lvl="7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8pPr>
            <a:lvl9pPr lvl="8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8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_00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7"/>
          <p:cNvSpPr txBox="1">
            <a:spLocks noGrp="1"/>
          </p:cNvSpPr>
          <p:nvPr>
            <p:ph type="ctrTitle"/>
          </p:nvPr>
        </p:nvSpPr>
        <p:spPr>
          <a:xfrm>
            <a:off x="1143000" y="1219200"/>
            <a:ext cx="6858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7"/>
          <p:cNvSpPr txBox="1">
            <a:spLocks noGrp="1"/>
          </p:cNvSpPr>
          <p:nvPr>
            <p:ph type="subTitle" idx="1"/>
          </p:nvPr>
        </p:nvSpPr>
        <p:spPr>
          <a:xfrm>
            <a:off x="1143000" y="3221039"/>
            <a:ext cx="6858000" cy="122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40" name="Google Shape;240;p67" descr="Imagen que contiene Texto"/>
          <p:cNvPicPr preferRelativeResize="0"/>
          <p:nvPr/>
        </p:nvPicPr>
        <p:blipFill rotWithShape="1">
          <a:blip r:embed="rId3">
            <a:alphaModFix/>
          </a:blip>
          <a:srcRect l="15286" t="40303" r="14714" b="40112"/>
          <a:stretch/>
        </p:blipFill>
        <p:spPr>
          <a:xfrm>
            <a:off x="3159445" y="5090160"/>
            <a:ext cx="2825114" cy="8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67" descr="Imagen que contiene Texto"/>
          <p:cNvPicPr preferRelativeResize="0"/>
          <p:nvPr/>
        </p:nvPicPr>
        <p:blipFill rotWithShape="1">
          <a:blip r:embed="rId3">
            <a:alphaModFix/>
          </a:blip>
          <a:srcRect l="16555" t="41477" r="56815" b="50713"/>
          <a:stretch/>
        </p:blipFill>
        <p:spPr>
          <a:xfrm>
            <a:off x="3832191" y="1305391"/>
            <a:ext cx="1479619" cy="44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7"/>
          <p:cNvSpPr/>
          <p:nvPr/>
        </p:nvSpPr>
        <p:spPr>
          <a:xfrm>
            <a:off x="3856121" y="40102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_002">
  <p:cSld name="Título_0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8"/>
          <p:cNvSpPr txBox="1">
            <a:spLocks noGrp="1"/>
          </p:cNvSpPr>
          <p:nvPr>
            <p:ph type="ctrTitle"/>
          </p:nvPr>
        </p:nvSpPr>
        <p:spPr>
          <a:xfrm>
            <a:off x="1143000" y="1272541"/>
            <a:ext cx="6858000" cy="195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3408"/>
              </a:buClr>
              <a:buSzPts val="2250"/>
              <a:buFont typeface="Arial"/>
              <a:buNone/>
              <a:defRPr sz="225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68"/>
          <p:cNvSpPr txBox="1">
            <a:spLocks noGrp="1"/>
          </p:cNvSpPr>
          <p:nvPr>
            <p:ph type="subTitle" idx="1"/>
          </p:nvPr>
        </p:nvSpPr>
        <p:spPr>
          <a:xfrm>
            <a:off x="1143000" y="3319010"/>
            <a:ext cx="6858000" cy="124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3408"/>
              </a:buClr>
              <a:buSzPts val="1200"/>
              <a:buNone/>
              <a:defRPr sz="120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6" name="Google Shape;246;p68"/>
          <p:cNvSpPr/>
          <p:nvPr/>
        </p:nvSpPr>
        <p:spPr>
          <a:xfrm>
            <a:off x="3856121" y="40102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68" descr="Texto"/>
          <p:cNvPicPr preferRelativeResize="0"/>
          <p:nvPr/>
        </p:nvPicPr>
        <p:blipFill rotWithShape="1">
          <a:blip r:embed="rId3">
            <a:alphaModFix/>
          </a:blip>
          <a:srcRect l="14454" t="39710" r="13741" b="38727"/>
          <a:stretch/>
        </p:blipFill>
        <p:spPr>
          <a:xfrm>
            <a:off x="3159000" y="5101200"/>
            <a:ext cx="2628944" cy="8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68" descr="Dibujo abstracto de colores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9254" y="1404256"/>
            <a:ext cx="1285493" cy="4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Guinda_003">
  <p:cSld name="Título Guinda_00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9"/>
          <p:cNvSpPr txBox="1">
            <a:spLocks noGrp="1"/>
          </p:cNvSpPr>
          <p:nvPr>
            <p:ph type="ctrTitle"/>
          </p:nvPr>
        </p:nvSpPr>
        <p:spPr>
          <a:xfrm>
            <a:off x="1143000" y="1701800"/>
            <a:ext cx="6858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9"/>
          <p:cNvSpPr txBox="1">
            <a:spLocks noGrp="1"/>
          </p:cNvSpPr>
          <p:nvPr>
            <p:ph type="subTitle" idx="1"/>
          </p:nvPr>
        </p:nvSpPr>
        <p:spPr>
          <a:xfrm>
            <a:off x="1143000" y="3703639"/>
            <a:ext cx="6858000" cy="122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2" name="Google Shape;252;p69"/>
          <p:cNvSpPr/>
          <p:nvPr/>
        </p:nvSpPr>
        <p:spPr>
          <a:xfrm>
            <a:off x="3856121" y="44928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69" descr="Imagen que contiene Texto"/>
          <p:cNvPicPr preferRelativeResize="0"/>
          <p:nvPr/>
        </p:nvPicPr>
        <p:blipFill rotWithShape="1">
          <a:blip r:embed="rId3">
            <a:alphaModFix/>
          </a:blip>
          <a:srcRect l="16555" t="41477" r="56815" b="50713"/>
          <a:stretch/>
        </p:blipFill>
        <p:spPr>
          <a:xfrm>
            <a:off x="3832191" y="1609723"/>
            <a:ext cx="1479619" cy="44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Blanco_004">
  <p:cSld name="Título Blanco_00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0"/>
          <p:cNvSpPr txBox="1">
            <a:spLocks noGrp="1"/>
          </p:cNvSpPr>
          <p:nvPr>
            <p:ph type="ctrTitle"/>
          </p:nvPr>
        </p:nvSpPr>
        <p:spPr>
          <a:xfrm>
            <a:off x="1143000" y="1754777"/>
            <a:ext cx="6858000" cy="182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3408"/>
              </a:buClr>
              <a:buSzPts val="2250"/>
              <a:buFont typeface="Arial"/>
              <a:buNone/>
              <a:defRPr sz="225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0"/>
          <p:cNvSpPr txBox="1">
            <a:spLocks noGrp="1"/>
          </p:cNvSpPr>
          <p:nvPr>
            <p:ph type="subTitle" idx="1"/>
          </p:nvPr>
        </p:nvSpPr>
        <p:spPr>
          <a:xfrm>
            <a:off x="1143000" y="3669530"/>
            <a:ext cx="6858000" cy="124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3408"/>
              </a:buClr>
              <a:buSzPts val="1200"/>
              <a:buNone/>
              <a:defRPr sz="120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7" name="Google Shape;257;p70"/>
          <p:cNvSpPr/>
          <p:nvPr/>
        </p:nvSpPr>
        <p:spPr>
          <a:xfrm>
            <a:off x="3856121" y="436072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70" descr="Dibujo abstracto de colores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9254" y="1754776"/>
            <a:ext cx="1285493" cy="4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1"/>
          <p:cNvSpPr txBox="1">
            <a:spLocks noGrp="1"/>
          </p:cNvSpPr>
          <p:nvPr>
            <p:ph type="body" idx="1"/>
          </p:nvPr>
        </p:nvSpPr>
        <p:spPr>
          <a:xfrm>
            <a:off x="628650" y="1874521"/>
            <a:ext cx="7886700" cy="432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Contenido con título">
  <p:cSld name="4_Contenido con título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3"/>
          <p:cNvSpPr/>
          <p:nvPr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rgbClr val="F2F2F2">
              <a:alpha val="2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3"/>
          <p:cNvSpPr/>
          <p:nvPr/>
        </p:nvSpPr>
        <p:spPr>
          <a:xfrm>
            <a:off x="3490734" y="507334"/>
            <a:ext cx="5653266" cy="48495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3"/>
          <p:cNvSpPr/>
          <p:nvPr/>
        </p:nvSpPr>
        <p:spPr>
          <a:xfrm>
            <a:off x="12" y="1"/>
            <a:ext cx="3490722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73"/>
          <p:cNvSpPr txBox="1">
            <a:spLocks noGrp="1"/>
          </p:cNvSpPr>
          <p:nvPr>
            <p:ph type="title"/>
          </p:nvPr>
        </p:nvSpPr>
        <p:spPr>
          <a:xfrm>
            <a:off x="819150" y="1885126"/>
            <a:ext cx="2301625" cy="20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  <a:defRPr sz="3300" b="1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73"/>
          <p:cNvSpPr txBox="1">
            <a:spLocks noGrp="1"/>
          </p:cNvSpPr>
          <p:nvPr>
            <p:ph type="body" idx="1"/>
          </p:nvPr>
        </p:nvSpPr>
        <p:spPr>
          <a:xfrm>
            <a:off x="4888897" y="943430"/>
            <a:ext cx="3490722" cy="397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73"/>
          <p:cNvSpPr txBox="1">
            <a:spLocks noGrp="1"/>
          </p:cNvSpPr>
          <p:nvPr>
            <p:ph type="dt" idx="10"/>
          </p:nvPr>
        </p:nvSpPr>
        <p:spPr>
          <a:xfrm>
            <a:off x="5125594" y="6446839"/>
            <a:ext cx="1938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73"/>
          <p:cNvSpPr txBox="1">
            <a:spLocks noGrp="1"/>
          </p:cNvSpPr>
          <p:nvPr>
            <p:ph type="ftr" idx="11"/>
          </p:nvPr>
        </p:nvSpPr>
        <p:spPr>
          <a:xfrm>
            <a:off x="822960" y="6446839"/>
            <a:ext cx="36347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73"/>
          <p:cNvSpPr txBox="1">
            <a:spLocks noGrp="1"/>
          </p:cNvSpPr>
          <p:nvPr>
            <p:ph type="sldNum" idx="12"/>
          </p:nvPr>
        </p:nvSpPr>
        <p:spPr>
          <a:xfrm>
            <a:off x="7781752" y="6446839"/>
            <a:ext cx="5850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72" name="Google Shape;272;p73"/>
          <p:cNvSpPr/>
          <p:nvPr/>
        </p:nvSpPr>
        <p:spPr>
          <a:xfrm>
            <a:off x="3277688" y="2322780"/>
            <a:ext cx="1011284" cy="12186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leyenda" type="picTx">
  <p:cSld name="PICTURE_WITH_CAPTIO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4"/>
          <p:cNvSpPr/>
          <p:nvPr/>
        </p:nvSpPr>
        <p:spPr>
          <a:xfrm>
            <a:off x="0" y="4578350"/>
            <a:ext cx="9141619" cy="22796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74"/>
          <p:cNvSpPr>
            <a:spLocks noGrp="1"/>
          </p:cNvSpPr>
          <p:nvPr>
            <p:ph type="pic" idx="2"/>
          </p:nvPr>
        </p:nvSpPr>
        <p:spPr>
          <a:xfrm>
            <a:off x="12" y="0"/>
            <a:ext cx="9143989" cy="45783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6" name="Google Shape;276;p74"/>
          <p:cNvSpPr txBox="1">
            <a:spLocks noGrp="1"/>
          </p:cNvSpPr>
          <p:nvPr>
            <p:ph type="title"/>
          </p:nvPr>
        </p:nvSpPr>
        <p:spPr>
          <a:xfrm>
            <a:off x="822960" y="4799362"/>
            <a:ext cx="7585234" cy="743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sz="33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74"/>
          <p:cNvSpPr txBox="1">
            <a:spLocks noGrp="1"/>
          </p:cNvSpPr>
          <p:nvPr>
            <p:ph type="body" idx="1"/>
          </p:nvPr>
        </p:nvSpPr>
        <p:spPr>
          <a:xfrm>
            <a:off x="822959" y="5715000"/>
            <a:ext cx="758494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None/>
              <a:defRPr sz="135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78" name="Google Shape;278;p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74"/>
          <p:cNvSpPr txBox="1">
            <a:spLocks noGrp="1"/>
          </p:cNvSpPr>
          <p:nvPr>
            <p:ph type="ftr" idx="11"/>
          </p:nvPr>
        </p:nvSpPr>
        <p:spPr>
          <a:xfrm>
            <a:off x="822959" y="6446839"/>
            <a:ext cx="51136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7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81" name="Google Shape;281;p74"/>
          <p:cNvSpPr/>
          <p:nvPr/>
        </p:nvSpPr>
        <p:spPr>
          <a:xfrm>
            <a:off x="2652713" y="4535901"/>
            <a:ext cx="3838575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42930" indent="0" algn="ctr">
              <a:buNone/>
              <a:defRPr sz="1938"/>
            </a:lvl2pPr>
            <a:lvl3pPr marL="885861" indent="0" algn="ctr">
              <a:buNone/>
              <a:defRPr sz="1744"/>
            </a:lvl3pPr>
            <a:lvl4pPr marL="1328790" indent="0" algn="ctr">
              <a:buNone/>
              <a:defRPr sz="1550"/>
            </a:lvl4pPr>
            <a:lvl5pPr marL="1771721" indent="0" algn="ctr">
              <a:buNone/>
              <a:defRPr sz="1550"/>
            </a:lvl5pPr>
            <a:lvl6pPr marL="2214651" indent="0" algn="ctr">
              <a:buNone/>
              <a:defRPr sz="1550"/>
            </a:lvl6pPr>
            <a:lvl7pPr marL="2657582" indent="0" algn="ctr">
              <a:buNone/>
              <a:defRPr sz="1550"/>
            </a:lvl7pPr>
            <a:lvl8pPr marL="3100511" indent="0" algn="ctr">
              <a:buNone/>
              <a:defRPr sz="1550"/>
            </a:lvl8pPr>
            <a:lvl9pPr marL="3543442" indent="0" algn="ctr">
              <a:buNone/>
              <a:defRPr sz="155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559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8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12"/>
              <a:buFont typeface="Calibri"/>
              <a:buNone/>
              <a:defRPr sz="581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938"/>
              <a:buNone/>
              <a:defRPr sz="193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744"/>
              <a:buNone/>
              <a:defRPr sz="174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8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708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/>
                </a:solidFill>
              </a:defRPr>
            </a:lvl1pPr>
            <a:lvl2pPr marL="442930" indent="0">
              <a:buNone/>
              <a:defRPr sz="1938">
                <a:solidFill>
                  <a:schemeClr val="tx1">
                    <a:tint val="75000"/>
                  </a:schemeClr>
                </a:solidFill>
              </a:defRPr>
            </a:lvl2pPr>
            <a:lvl3pPr marL="885861" indent="0">
              <a:buNone/>
              <a:defRPr sz="1744">
                <a:solidFill>
                  <a:schemeClr val="tx1">
                    <a:tint val="75000"/>
                  </a:schemeClr>
                </a:solidFill>
              </a:defRPr>
            </a:lvl3pPr>
            <a:lvl4pPr marL="1328790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4pPr>
            <a:lvl5pPr marL="177172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5pPr>
            <a:lvl6pPr marL="221465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6pPr>
            <a:lvl7pPr marL="265758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7pPr>
            <a:lvl8pPr marL="3100511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8pPr>
            <a:lvl9pPr marL="3543442" indent="0">
              <a:buNone/>
              <a:defRPr sz="15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03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064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42930" indent="0">
              <a:buNone/>
              <a:defRPr sz="1938" b="1"/>
            </a:lvl2pPr>
            <a:lvl3pPr marL="885861" indent="0">
              <a:buNone/>
              <a:defRPr sz="1744" b="1"/>
            </a:lvl3pPr>
            <a:lvl4pPr marL="1328790" indent="0">
              <a:buNone/>
              <a:defRPr sz="1550" b="1"/>
            </a:lvl4pPr>
            <a:lvl5pPr marL="1771721" indent="0">
              <a:buNone/>
              <a:defRPr sz="1550" b="1"/>
            </a:lvl5pPr>
            <a:lvl6pPr marL="2214651" indent="0">
              <a:buNone/>
              <a:defRPr sz="1550" b="1"/>
            </a:lvl6pPr>
            <a:lvl7pPr marL="2657582" indent="0">
              <a:buNone/>
              <a:defRPr sz="1550" b="1"/>
            </a:lvl7pPr>
            <a:lvl8pPr marL="3100511" indent="0">
              <a:buNone/>
              <a:defRPr sz="1550" b="1"/>
            </a:lvl8pPr>
            <a:lvl9pPr marL="3543442" indent="0">
              <a:buNone/>
              <a:defRPr sz="155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42930" indent="0">
              <a:buNone/>
              <a:defRPr sz="1938" b="1"/>
            </a:lvl2pPr>
            <a:lvl3pPr marL="885861" indent="0">
              <a:buNone/>
              <a:defRPr sz="1744" b="1"/>
            </a:lvl3pPr>
            <a:lvl4pPr marL="1328790" indent="0">
              <a:buNone/>
              <a:defRPr sz="1550" b="1"/>
            </a:lvl4pPr>
            <a:lvl5pPr marL="1771721" indent="0">
              <a:buNone/>
              <a:defRPr sz="1550" b="1"/>
            </a:lvl5pPr>
            <a:lvl6pPr marL="2214651" indent="0">
              <a:buNone/>
              <a:defRPr sz="1550" b="1"/>
            </a:lvl6pPr>
            <a:lvl7pPr marL="2657582" indent="0">
              <a:buNone/>
              <a:defRPr sz="1550" b="1"/>
            </a:lvl7pPr>
            <a:lvl8pPr marL="3100511" indent="0">
              <a:buNone/>
              <a:defRPr sz="1550" b="1"/>
            </a:lvl8pPr>
            <a:lvl9pPr marL="3543442" indent="0">
              <a:buNone/>
              <a:defRPr sz="155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1503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4091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799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0"/>
            </a:lvl1pPr>
            <a:lvl2pPr>
              <a:defRPr sz="2713"/>
            </a:lvl2pPr>
            <a:lvl3pPr>
              <a:defRPr sz="2325"/>
            </a:lvl3pPr>
            <a:lvl4pPr>
              <a:defRPr sz="1938"/>
            </a:lvl4pPr>
            <a:lvl5pPr>
              <a:defRPr sz="1938"/>
            </a:lvl5pPr>
            <a:lvl6pPr>
              <a:defRPr sz="1938"/>
            </a:lvl6pPr>
            <a:lvl7pPr>
              <a:defRPr sz="1938"/>
            </a:lvl7pPr>
            <a:lvl8pPr>
              <a:defRPr sz="1938"/>
            </a:lvl8pPr>
            <a:lvl9pPr>
              <a:defRPr sz="193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42930" indent="0">
              <a:buNone/>
              <a:defRPr sz="1357"/>
            </a:lvl2pPr>
            <a:lvl3pPr marL="885861" indent="0">
              <a:buNone/>
              <a:defRPr sz="1162"/>
            </a:lvl3pPr>
            <a:lvl4pPr marL="1328790" indent="0">
              <a:buNone/>
              <a:defRPr sz="968"/>
            </a:lvl4pPr>
            <a:lvl5pPr marL="1771721" indent="0">
              <a:buNone/>
              <a:defRPr sz="968"/>
            </a:lvl5pPr>
            <a:lvl6pPr marL="2214651" indent="0">
              <a:buNone/>
              <a:defRPr sz="968"/>
            </a:lvl6pPr>
            <a:lvl7pPr marL="2657582" indent="0">
              <a:buNone/>
              <a:defRPr sz="968"/>
            </a:lvl7pPr>
            <a:lvl8pPr marL="3100511" indent="0">
              <a:buNone/>
              <a:defRPr sz="968"/>
            </a:lvl8pPr>
            <a:lvl9pPr marL="3543442" indent="0">
              <a:buNone/>
              <a:defRPr sz="96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3108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42930" indent="0">
              <a:buNone/>
              <a:defRPr sz="2713"/>
            </a:lvl2pPr>
            <a:lvl3pPr marL="885861" indent="0">
              <a:buNone/>
              <a:defRPr sz="2325"/>
            </a:lvl3pPr>
            <a:lvl4pPr marL="1328790" indent="0">
              <a:buNone/>
              <a:defRPr sz="1938"/>
            </a:lvl4pPr>
            <a:lvl5pPr marL="1771721" indent="0">
              <a:buNone/>
              <a:defRPr sz="1938"/>
            </a:lvl5pPr>
            <a:lvl6pPr marL="2214651" indent="0">
              <a:buNone/>
              <a:defRPr sz="1938"/>
            </a:lvl6pPr>
            <a:lvl7pPr marL="2657582" indent="0">
              <a:buNone/>
              <a:defRPr sz="1938"/>
            </a:lvl7pPr>
            <a:lvl8pPr marL="3100511" indent="0">
              <a:buNone/>
              <a:defRPr sz="1938"/>
            </a:lvl8pPr>
            <a:lvl9pPr marL="3543442" indent="0">
              <a:buNone/>
              <a:defRPr sz="193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0"/>
            </a:lvl1pPr>
            <a:lvl2pPr marL="442930" indent="0">
              <a:buNone/>
              <a:defRPr sz="1357"/>
            </a:lvl2pPr>
            <a:lvl3pPr marL="885861" indent="0">
              <a:buNone/>
              <a:defRPr sz="1162"/>
            </a:lvl3pPr>
            <a:lvl4pPr marL="1328790" indent="0">
              <a:buNone/>
              <a:defRPr sz="968"/>
            </a:lvl4pPr>
            <a:lvl5pPr marL="1771721" indent="0">
              <a:buNone/>
              <a:defRPr sz="968"/>
            </a:lvl5pPr>
            <a:lvl6pPr marL="2214651" indent="0">
              <a:buNone/>
              <a:defRPr sz="968"/>
            </a:lvl6pPr>
            <a:lvl7pPr marL="2657582" indent="0">
              <a:buNone/>
              <a:defRPr sz="968"/>
            </a:lvl7pPr>
            <a:lvl8pPr marL="3100511" indent="0">
              <a:buNone/>
              <a:defRPr sz="968"/>
            </a:lvl8pPr>
            <a:lvl9pPr marL="3543442" indent="0">
              <a:buNone/>
              <a:defRPr sz="968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559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2764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29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9"/>
          <p:cNvSpPr txBox="1">
            <a:spLocks noGrp="1"/>
          </p:cNvSpPr>
          <p:nvPr>
            <p:ph type="body" idx="1"/>
          </p:nvPr>
        </p:nvSpPr>
        <p:spPr>
          <a:xfrm>
            <a:off x="628650" y="1825626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body" idx="2"/>
          </p:nvPr>
        </p:nvSpPr>
        <p:spPr>
          <a:xfrm>
            <a:off x="4629150" y="1825626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9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 b="1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 b="1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 b="1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 b="1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 b="1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 b="1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9pPr>
          </a:lstStyle>
          <a:p>
            <a:endParaRPr/>
          </a:p>
        </p:txBody>
      </p:sp>
      <p:sp>
        <p:nvSpPr>
          <p:cNvPr id="50" name="Google Shape;50;p60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0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1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545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400875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713"/>
              <a:buChar char="•"/>
              <a:defRPr sz="2713"/>
            </a:lvl2pPr>
            <a:lvl3pPr marL="1371600" lvl="2" indent="-376237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325"/>
              <a:buChar char="•"/>
              <a:defRPr sz="2325"/>
            </a:lvl3pPr>
            <a:lvl4pPr marL="1828800" lvl="3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4pPr>
            <a:lvl5pPr marL="2286000" lvl="4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5pPr>
            <a:lvl6pPr marL="2743200" lvl="5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6pPr>
            <a:lvl7pPr marL="3200400" lvl="6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7pPr>
            <a:lvl8pPr marL="3657600" lvl="7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8pPr>
            <a:lvl9pPr marL="4114800" lvl="8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357"/>
              <a:buNone/>
              <a:defRPr sz="1357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357"/>
              <a:buNone/>
              <a:defRPr sz="1357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5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 rot="5400000">
            <a:off x="4623595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3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0875" algn="l" rtl="0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713"/>
              <a:buFont typeface="Arial"/>
              <a:buChar char="•"/>
              <a:defRPr sz="27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6237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325"/>
              <a:buFont typeface="Arial"/>
              <a:buChar char="•"/>
              <a:defRPr sz="23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1663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Font typeface="Arial"/>
              <a:buChar char="•"/>
              <a:defRPr sz="1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6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A27A-C065-A544-9B77-D23FF66B1DCF}" type="datetimeFigureOut">
              <a:rPr lang="es-MX" smtClean="0"/>
              <a:t>09/06/2026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25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885861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465" indent="-221465" algn="l" defTabSz="885861" rtl="0" eaLnBrk="1" latinLnBrk="0" hangingPunct="1">
        <a:lnSpc>
          <a:spcPct val="90000"/>
        </a:lnSpc>
        <a:spcBef>
          <a:spcPts val="968"/>
        </a:spcBef>
        <a:buFont typeface="Arial" panose="020B0604020202020204" pitchFamily="34" charset="0"/>
        <a:buChar char="•"/>
        <a:defRPr sz="2713" kern="1200">
          <a:solidFill>
            <a:schemeClr val="tx1"/>
          </a:solidFill>
          <a:latin typeface="+mn-lt"/>
          <a:ea typeface="+mn-ea"/>
          <a:cs typeface="+mn-cs"/>
        </a:defRPr>
      </a:lvl1pPr>
      <a:lvl2pPr marL="66439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107325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938" kern="1200">
          <a:solidFill>
            <a:schemeClr val="tx1"/>
          </a:solidFill>
          <a:latin typeface="+mn-lt"/>
          <a:ea typeface="+mn-ea"/>
          <a:cs typeface="+mn-cs"/>
        </a:defRPr>
      </a:lvl3pPr>
      <a:lvl4pPr marL="155025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99318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43611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879046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32197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764907" indent="-221465" algn="l" defTabSz="885861" rtl="0" eaLnBrk="1" latinLnBrk="0" hangingPunct="1">
        <a:lnSpc>
          <a:spcPct val="90000"/>
        </a:lnSpc>
        <a:spcBef>
          <a:spcPts val="484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1pPr>
      <a:lvl2pPr marL="44293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2pPr>
      <a:lvl3pPr marL="88586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3pPr>
      <a:lvl4pPr marL="1328790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4pPr>
      <a:lvl5pPr marL="177172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5pPr>
      <a:lvl6pPr marL="221465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6pPr>
      <a:lvl7pPr marL="2657582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7pPr>
      <a:lvl8pPr marL="3100511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8pPr>
      <a:lvl9pPr marL="3543442" algn="l" defTabSz="885861" rtl="0" eaLnBrk="1" latinLnBrk="0" hangingPunct="1">
        <a:defRPr sz="17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adS7pWsotNgMItgHxWIG3l5-1IigxG-y/view?usp=drive_link" TargetMode="External"/><Relationship Id="rId2" Type="http://schemas.openxmlformats.org/officeDocument/2006/relationships/hyperlink" Target="https://drive.google.com/file/d/1pHDQenVzVGF6cngSMNQOmn0EErh9zweR/view?usp=sharing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329576" y="2329176"/>
            <a:ext cx="8701421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 VINCULACIÓN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2673168" y="3780479"/>
            <a:ext cx="4014240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13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ENERO-ABRIL 2026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367EC0-3F24-774C-E2F6-6CB9992F7DC3}"/>
              </a:ext>
            </a:extLst>
          </p:cNvPr>
          <p:cNvSpPr txBox="1"/>
          <p:nvPr/>
        </p:nvSpPr>
        <p:spPr>
          <a:xfrm>
            <a:off x="2228336" y="1595919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PUNTO No.5.3</a:t>
            </a:r>
          </a:p>
        </p:txBody>
      </p:sp>
    </p:spTree>
    <p:extLst>
      <p:ext uri="{BB962C8B-B14F-4D97-AF65-F5344CB8AC3E}">
        <p14:creationId xmlns:p14="http://schemas.microsoft.com/office/powerpoint/2010/main" val="249527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A3662-002C-9B62-6207-A0AA05FCD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o 9">
            <a:extLst>
              <a:ext uri="{FF2B5EF4-FFF2-40B4-BE49-F238E27FC236}">
                <a16:creationId xmlns:a16="http://schemas.microsoft.com/office/drawing/2014/main" id="{95A3B983-9FE7-4DCD-05FA-01F0F8367AE8}"/>
              </a:ext>
            </a:extLst>
          </p:cNvPr>
          <p:cNvSpPr/>
          <p:nvPr/>
        </p:nvSpPr>
        <p:spPr>
          <a:xfrm>
            <a:off x="300037" y="3429000"/>
            <a:ext cx="8543926" cy="2586036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5269952-442E-53EC-E0AC-2BF4DF8A4C63}"/>
              </a:ext>
            </a:extLst>
          </p:cNvPr>
          <p:cNvSpPr txBox="1">
            <a:spLocks/>
          </p:cNvSpPr>
          <p:nvPr/>
        </p:nvSpPr>
        <p:spPr>
          <a:xfrm>
            <a:off x="1076006" y="1240876"/>
            <a:ext cx="6954769" cy="187307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  <a:buNone/>
            </a:pPr>
            <a:r>
              <a:rPr lang="es-MX" sz="1600" b="0" u="none" strike="noStrike" noProof="1">
                <a:effectLst/>
                <a:latin typeface="+mj-lt"/>
              </a:rPr>
              <a:t>La firma de convenio entre </a:t>
            </a:r>
            <a:r>
              <a:rPr lang="es-MX" sz="1600" b="1" u="none" strike="noStrike" noProof="1">
                <a:effectLst/>
                <a:latin typeface="+mj-lt"/>
              </a:rPr>
              <a:t>COBACH Sonora</a:t>
            </a:r>
            <a:r>
              <a:rPr lang="es-MX" sz="1600" b="0" u="none" strike="noStrike" noProof="1">
                <a:effectLst/>
                <a:latin typeface="+mj-lt"/>
              </a:rPr>
              <a:t> (Plantel Guaymas) y la </a:t>
            </a:r>
            <a:r>
              <a:rPr lang="es-MX" sz="1600" b="1" u="none" strike="noStrike" noProof="1">
                <a:effectLst/>
                <a:latin typeface="+mj-lt"/>
              </a:rPr>
              <a:t>Universidad Tecnológica de Guaymas (UTG)</a:t>
            </a:r>
            <a:r>
              <a:rPr lang="es-MX" sz="1600" b="0" u="none" strike="noStrike" noProof="1">
                <a:effectLst/>
                <a:latin typeface="+mj-lt"/>
              </a:rPr>
              <a:t> se llevó a cabo para fortalecer la continuidad educativa y profesional de los jóvenes.</a:t>
            </a:r>
          </a:p>
          <a:p>
            <a:pPr algn="just">
              <a:spcBef>
                <a:spcPts val="900"/>
              </a:spcBef>
              <a:spcAft>
                <a:spcPts val="1200"/>
              </a:spcAft>
              <a:buNone/>
            </a:pPr>
            <a:r>
              <a:rPr lang="es-MX" sz="1600" b="0" u="none" strike="noStrike" noProof="1">
                <a:effectLst/>
                <a:latin typeface="+mj-lt"/>
              </a:rPr>
              <a:t>Este acuerdo estratégico permite otorgar  preferenciales para que los egresados de COBACH continúen sus estudios superiores en la UTG.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6438A36-631A-CC90-DB51-B8FC094FE815}"/>
              </a:ext>
            </a:extLst>
          </p:cNvPr>
          <p:cNvSpPr txBox="1"/>
          <p:nvPr/>
        </p:nvSpPr>
        <p:spPr>
          <a:xfrm>
            <a:off x="1224404" y="827970"/>
            <a:ext cx="6657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noProof="1">
                <a:solidFill>
                  <a:schemeClr val="tx1"/>
                </a:solidFill>
              </a:rPr>
              <a:t>Firma de Convenio COBACH SONORA-UTGUAYMAS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4A00BF5-F230-C185-F0CA-CA2AEAE2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58" b="18125"/>
          <a:stretch/>
        </p:blipFill>
        <p:spPr>
          <a:xfrm>
            <a:off x="5121254" y="3272518"/>
            <a:ext cx="3212570" cy="29010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E5F8B0-6972-E459-FCD1-2B094F489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57" y="3258952"/>
            <a:ext cx="3886198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9E242-9EB2-8432-3B71-7183E612B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15EF9EA-BDB9-D20B-90D2-6D6DCB084DA9}"/>
              </a:ext>
            </a:extLst>
          </p:cNvPr>
          <p:cNvSpPr txBox="1"/>
          <p:nvPr/>
        </p:nvSpPr>
        <p:spPr>
          <a:xfrm>
            <a:off x="435768" y="2014536"/>
            <a:ext cx="82724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noProof="1">
                <a:solidFill>
                  <a:srgbClr val="9B333A"/>
                </a:solidFill>
              </a:rPr>
              <a:t>ACCIONES DE VINCULACIÓN Y EXTENSIONISMO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BF6E5F1D-0B1F-11F2-765E-25819FFA88DA}"/>
              </a:ext>
            </a:extLst>
          </p:cNvPr>
          <p:cNvSpPr/>
          <p:nvPr/>
        </p:nvSpPr>
        <p:spPr>
          <a:xfrm>
            <a:off x="278587" y="1481969"/>
            <a:ext cx="8586825" cy="4204456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</p:spTree>
    <p:extLst>
      <p:ext uri="{BB962C8B-B14F-4D97-AF65-F5344CB8AC3E}">
        <p14:creationId xmlns:p14="http://schemas.microsoft.com/office/powerpoint/2010/main" val="671983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1F833-7177-244F-2CE1-6E54E6B3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387" y="970312"/>
            <a:ext cx="4438388" cy="474224"/>
          </a:xfrm>
        </p:spPr>
        <p:txBody>
          <a:bodyPr>
            <a:noAutofit/>
          </a:bodyPr>
          <a:lstStyle/>
          <a:p>
            <a:pPr algn="ctr"/>
            <a:r>
              <a:rPr lang="es-MX" sz="2000" b="1" noProof="1">
                <a:latin typeface="+mn-lt"/>
              </a:rPr>
              <a:t>Entrega de Composta a CBTA 132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A49F6-62FD-342D-A73C-3D8F43B50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829" y="1444536"/>
            <a:ext cx="7272342" cy="1935207"/>
          </a:xfrm>
        </p:spPr>
        <p:txBody>
          <a:bodyPr>
            <a:noAutofit/>
          </a:bodyPr>
          <a:lstStyle/>
          <a:p>
            <a:pPr marL="85725" indent="0" algn="just">
              <a:buNone/>
            </a:pPr>
            <a:r>
              <a:rPr lang="es-MX" sz="1600" noProof="1">
                <a:latin typeface="+mj-lt"/>
              </a:rPr>
              <a:t>Se realizó la  entrega de composta en el CBTA 132, como parte de las acciones que impulsamos en UTG para fortalecer la educación Ambiental y nuestro modelo sostenible.</a:t>
            </a:r>
          </a:p>
          <a:p>
            <a:pPr marL="85725" indent="0" algn="just">
              <a:buNone/>
            </a:pPr>
            <a:r>
              <a:rPr lang="es-MX" sz="1600" noProof="1">
                <a:latin typeface="+mj-lt"/>
              </a:rPr>
              <a:t>Esta institución de nivel medio superior destaca por el aprovechamiento de productos reciclados y su compromiso con el entorno.</a:t>
            </a:r>
          </a:p>
        </p:txBody>
      </p:sp>
      <p:sp>
        <p:nvSpPr>
          <p:cNvPr id="11" name="Marco 10">
            <a:extLst>
              <a:ext uri="{FF2B5EF4-FFF2-40B4-BE49-F238E27FC236}">
                <a16:creationId xmlns:a16="http://schemas.microsoft.com/office/drawing/2014/main" id="{13A76591-A035-DBD1-D15A-982B99FBFFB3}"/>
              </a:ext>
            </a:extLst>
          </p:cNvPr>
          <p:cNvSpPr/>
          <p:nvPr/>
        </p:nvSpPr>
        <p:spPr>
          <a:xfrm>
            <a:off x="624786" y="3729036"/>
            <a:ext cx="8051591" cy="1885948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C27CB3-03FB-57A3-061F-729AC7E3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410" y="3128963"/>
            <a:ext cx="3196402" cy="29907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C0B199-264A-00D9-BC99-0C9FA95A2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47" y="3131266"/>
            <a:ext cx="4143412" cy="29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1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EE381-2370-A953-EC47-8988D23E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13" y="944643"/>
            <a:ext cx="6604148" cy="550547"/>
          </a:xfrm>
        </p:spPr>
        <p:txBody>
          <a:bodyPr>
            <a:noAutofit/>
          </a:bodyPr>
          <a:lstStyle/>
          <a:p>
            <a:pPr algn="ctr"/>
            <a:r>
              <a:rPr lang="es-MX" sz="2000" b="1" noProof="1">
                <a:effectLst/>
                <a:latin typeface="+mn-lt"/>
              </a:rPr>
              <a:t>Primer Foro Estatal de Educación Dual 2026: "Talento en Transformación"</a:t>
            </a:r>
            <a:r>
              <a:rPr lang="es-MX" sz="2000" b="1" noProof="1">
                <a:latin typeface="+mn-lt"/>
              </a:rPr>
              <a:t> 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79A1DE-FC67-14C4-7E27-0CEAD0F61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1313" y="1623715"/>
            <a:ext cx="7261374" cy="1070729"/>
          </a:xfrm>
        </p:spPr>
        <p:txBody>
          <a:bodyPr>
            <a:noAutofit/>
          </a:bodyPr>
          <a:lstStyle/>
          <a:p>
            <a:pPr marL="85725" indent="0" algn="just">
              <a:buNone/>
            </a:pPr>
            <a:r>
              <a:rPr lang="es-MX" sz="1600" b="0" i="0" noProof="1">
                <a:solidFill>
                  <a:srgbClr val="0A0A0A"/>
                </a:solidFill>
                <a:effectLst/>
                <a:latin typeface="+mn-lt"/>
              </a:rPr>
              <a:t>El evento reunió a académicos, autoridades de la Secretaría de Educación y Cultura (SEC) y empresari</a:t>
            </a:r>
            <a:r>
              <a:rPr lang="es-MX" sz="1600" noProof="1">
                <a:solidFill>
                  <a:srgbClr val="0A0A0A"/>
                </a:solidFill>
                <a:latin typeface="+mn-lt"/>
              </a:rPr>
              <a:t>os para consolidar este modelo educativo en Sonora. Además y la presentación del libro </a:t>
            </a:r>
            <a:r>
              <a:rPr lang="es-MX" sz="1600" b="1" i="1" noProof="1">
                <a:solidFill>
                  <a:srgbClr val="9B333A"/>
                </a:solidFill>
                <a:latin typeface="+mn-lt"/>
              </a:rPr>
              <a:t>“Gestión del Talento Humano en las Instituciones de la Educación Dual”</a:t>
            </a:r>
            <a:r>
              <a:rPr lang="es-MX" sz="1600" i="1" noProof="1">
                <a:solidFill>
                  <a:srgbClr val="0A0A0A"/>
                </a:solidFill>
                <a:latin typeface="+mn-lt"/>
              </a:rPr>
              <a:t>.</a:t>
            </a:r>
            <a:endParaRPr lang="es-MX" sz="1600" noProof="1">
              <a:latin typeface="+mn-lt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F0C9D91-9A30-2AC2-145A-35163BEF2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4825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MX" sz="1050" noProof="1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E0856C79-9D83-CF64-F11B-A60E6F40E1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9125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MX" sz="1050" noProof="1"/>
          </a:p>
        </p:txBody>
      </p:sp>
      <p:sp>
        <p:nvSpPr>
          <p:cNvPr id="5" name="Marco 4">
            <a:extLst>
              <a:ext uri="{FF2B5EF4-FFF2-40B4-BE49-F238E27FC236}">
                <a16:creationId xmlns:a16="http://schemas.microsoft.com/office/drawing/2014/main" id="{586E65BF-5975-78BF-07B0-8E0C203185C2}"/>
              </a:ext>
            </a:extLst>
          </p:cNvPr>
          <p:cNvSpPr/>
          <p:nvPr/>
        </p:nvSpPr>
        <p:spPr>
          <a:xfrm>
            <a:off x="428624" y="3543300"/>
            <a:ext cx="8443914" cy="1885948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CCA3494-ABF0-6E29-DBDB-545EDF39E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633" y="3040687"/>
            <a:ext cx="1871010" cy="28726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4A4974-4738-E5A8-6E67-E21899114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" y="3040687"/>
            <a:ext cx="2154502" cy="2872670"/>
          </a:xfrm>
          <a:prstGeom prst="rect">
            <a:avLst/>
          </a:prstGeom>
        </p:spPr>
      </p:pic>
      <p:pic>
        <p:nvPicPr>
          <p:cNvPr id="1026" name="Picture 2" descr="Instituto Tecnológico Superior de Cajeme">
            <a:extLst>
              <a:ext uri="{FF2B5EF4-FFF2-40B4-BE49-F238E27FC236}">
                <a16:creationId xmlns:a16="http://schemas.microsoft.com/office/drawing/2014/main" id="{99CCED80-E281-6ECF-DD27-83D9EFFC3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825" y="3314700"/>
            <a:ext cx="3917842" cy="220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3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44116-EAB9-2760-725A-B5C011789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8F511D-01E3-FC36-78BD-1E88AAEB1647}"/>
              </a:ext>
            </a:extLst>
          </p:cNvPr>
          <p:cNvSpPr txBox="1"/>
          <p:nvPr/>
        </p:nvSpPr>
        <p:spPr>
          <a:xfrm>
            <a:off x="285749" y="1628507"/>
            <a:ext cx="3971926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indent="0" algn="ctr">
              <a:buNone/>
            </a:pPr>
            <a:r>
              <a:rPr lang="es-MX" sz="2000" b="1" noProof="1">
                <a:latin typeface="+mn-lt"/>
              </a:rPr>
              <a:t>Visita  al Parque Fotovoltáico: Bluemex power 1</a:t>
            </a:r>
          </a:p>
          <a:p>
            <a:pPr marL="85725" indent="0" algn="just">
              <a:buNone/>
            </a:pPr>
            <a:endParaRPr lang="es-MX" sz="2000" noProof="1">
              <a:latin typeface="+mn-lt"/>
            </a:endParaRPr>
          </a:p>
          <a:p>
            <a:pPr marL="85725" indent="0" algn="just">
              <a:buNone/>
            </a:pPr>
            <a:r>
              <a:rPr lang="es-MX" sz="1600" noProof="1">
                <a:latin typeface="+mn-lt"/>
              </a:rPr>
              <a:t>Se realizó la visita de acercamiento con la empresa </a:t>
            </a:r>
            <a:r>
              <a:rPr lang="es-MX" sz="1600" b="1" noProof="1">
                <a:latin typeface="+mn-lt"/>
              </a:rPr>
              <a:t>EDF-RE</a:t>
            </a:r>
            <a:r>
              <a:rPr lang="es-MX" sz="1600" noProof="1">
                <a:latin typeface="+mn-lt"/>
              </a:rPr>
              <a:t> a fin de continuar colaborando con proyectos como el de estadías, donde se permite la colocación de estudiantes ´de TSU e Ingeniería, como parte de su proceso de formación. </a:t>
            </a:r>
          </a:p>
          <a:p>
            <a:pPr marL="85725" indent="0" algn="just">
              <a:buNone/>
            </a:pPr>
            <a:r>
              <a:rPr lang="es-MX" sz="1600" noProof="1">
                <a:latin typeface="+mn-lt"/>
              </a:rPr>
              <a:t> </a:t>
            </a:r>
          </a:p>
          <a:p>
            <a:pPr marL="85725" algn="just"/>
            <a:r>
              <a:rPr lang="es-MX" sz="1600" noProof="1">
                <a:latin typeface="+mn-lt"/>
              </a:rPr>
              <a:t>La empresa</a:t>
            </a:r>
            <a:r>
              <a:rPr lang="es-MX" sz="1600" b="1" noProof="1">
                <a:latin typeface="+mn-lt"/>
              </a:rPr>
              <a:t> EDF-RE </a:t>
            </a:r>
            <a:r>
              <a:rPr lang="es-MX" sz="1600" noProof="1">
                <a:latin typeface="+mn-lt"/>
              </a:rPr>
              <a:t>tiene como giro, la generación de electricidad a traves de paneles fotovoltáicos. </a:t>
            </a:r>
          </a:p>
          <a:p>
            <a:pPr marL="85725" indent="0" algn="just">
              <a:buNone/>
            </a:pPr>
            <a:endParaRPr lang="es-MX" sz="1600" b="1" noProof="1">
              <a:latin typeface="+mn-lt"/>
            </a:endParaRPr>
          </a:p>
        </p:txBody>
      </p:sp>
      <p:sp>
        <p:nvSpPr>
          <p:cNvPr id="8" name="Marco 7">
            <a:extLst>
              <a:ext uri="{FF2B5EF4-FFF2-40B4-BE49-F238E27FC236}">
                <a16:creationId xmlns:a16="http://schemas.microsoft.com/office/drawing/2014/main" id="{0F137D4E-45D6-0D71-5427-5ED4855FECB4}"/>
              </a:ext>
            </a:extLst>
          </p:cNvPr>
          <p:cNvSpPr/>
          <p:nvPr/>
        </p:nvSpPr>
        <p:spPr>
          <a:xfrm>
            <a:off x="4972052" y="1057543"/>
            <a:ext cx="3863271" cy="4086225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509AF5-3F8C-801B-B0DA-BEB36379E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2" y="1380859"/>
            <a:ext cx="3314698" cy="44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756D2-5A1D-FB71-BD82-76BB126FB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403B6190-C47C-361D-CE4D-F4085F9E53E3}"/>
              </a:ext>
            </a:extLst>
          </p:cNvPr>
          <p:cNvSpPr/>
          <p:nvPr/>
        </p:nvSpPr>
        <p:spPr>
          <a:xfrm>
            <a:off x="291754" y="3429000"/>
            <a:ext cx="8409334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7BF88-1FCE-C2D9-6E4E-9D8228FBD84F}"/>
              </a:ext>
            </a:extLst>
          </p:cNvPr>
          <p:cNvSpPr txBox="1"/>
          <p:nvPr/>
        </p:nvSpPr>
        <p:spPr>
          <a:xfrm>
            <a:off x="810246" y="1083236"/>
            <a:ext cx="7372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noProof="1">
                <a:latin typeface="+mn-lt"/>
              </a:rPr>
              <a:t>Presentación de Proyectos de alumnos Modelo Dual en planta Sargent</a:t>
            </a:r>
          </a:p>
          <a:p>
            <a:pPr algn="just"/>
            <a:endParaRPr lang="es-MX" sz="1600" noProof="1">
              <a:latin typeface="+mn-lt"/>
            </a:endParaRPr>
          </a:p>
          <a:p>
            <a:pPr algn="just"/>
            <a:r>
              <a:rPr lang="es-MX" sz="1600" noProof="1">
                <a:latin typeface="+mn-lt"/>
              </a:rPr>
              <a:t>Asistimos a la presentación de avances de</a:t>
            </a:r>
            <a:r>
              <a:rPr lang="es-MX" sz="1600" b="1" noProof="1">
                <a:solidFill>
                  <a:srgbClr val="9B333A"/>
                </a:solidFill>
                <a:latin typeface="+mn-lt"/>
              </a:rPr>
              <a:t> </a:t>
            </a:r>
            <a:r>
              <a:rPr lang="es-MX" sz="2000" b="1" noProof="1">
                <a:solidFill>
                  <a:srgbClr val="9B333A"/>
                </a:solidFill>
                <a:latin typeface="+mn-lt"/>
              </a:rPr>
              <a:t>2</a:t>
            </a:r>
            <a:r>
              <a:rPr lang="es-MX" sz="1600" b="1" noProof="1">
                <a:solidFill>
                  <a:srgbClr val="9B333A"/>
                </a:solidFill>
                <a:latin typeface="+mn-lt"/>
              </a:rPr>
              <a:t> </a:t>
            </a:r>
            <a:r>
              <a:rPr lang="es-MX" sz="1600" noProof="1">
                <a:latin typeface="+mn-lt"/>
              </a:rPr>
              <a:t>alumnos que participan en el modelo dual, quienes cuentan con un </a:t>
            </a:r>
            <a:r>
              <a:rPr lang="es-MX" sz="1800" b="1" noProof="1">
                <a:solidFill>
                  <a:srgbClr val="9B333A"/>
                </a:solidFill>
                <a:latin typeface="+mn-lt"/>
              </a:rPr>
              <a:t>80% </a:t>
            </a:r>
            <a:r>
              <a:rPr lang="es-MX" sz="1600" noProof="1">
                <a:latin typeface="+mn-lt"/>
              </a:rPr>
              <a:t>de avance en sus proyectos asignados por la empresa en diversas áreas. Su periodo dual concluye en las próximas semanas.</a:t>
            </a:r>
            <a:endParaRPr lang="es-MX" sz="1600" b="1" noProof="1">
              <a:solidFill>
                <a:srgbClr val="9B333A"/>
              </a:solidFill>
              <a:latin typeface="+mn-lt"/>
            </a:endParaRPr>
          </a:p>
        </p:txBody>
      </p:sp>
      <p:pic>
        <p:nvPicPr>
          <p:cNvPr id="6" name="Google Shape;326;p51">
            <a:extLst>
              <a:ext uri="{FF2B5EF4-FFF2-40B4-BE49-F238E27FC236}">
                <a16:creationId xmlns:a16="http://schemas.microsoft.com/office/drawing/2014/main" id="{6BD2D8CD-B859-3912-9FAD-B0C9BEED78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71" y="3171826"/>
            <a:ext cx="3702974" cy="272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27;p51">
            <a:extLst>
              <a:ext uri="{FF2B5EF4-FFF2-40B4-BE49-F238E27FC236}">
                <a16:creationId xmlns:a16="http://schemas.microsoft.com/office/drawing/2014/main" id="{37E2C9AF-4773-82E7-B791-43F6AF7D57D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6421" y="3171826"/>
            <a:ext cx="3842970" cy="2684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684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12AE66EF-4D4E-903B-3249-18DD927B2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5A41E48E-719B-CB34-F286-8E6C35B557DA}"/>
              </a:ext>
            </a:extLst>
          </p:cNvPr>
          <p:cNvSpPr/>
          <p:nvPr/>
        </p:nvSpPr>
        <p:spPr>
          <a:xfrm>
            <a:off x="432120" y="3659152"/>
            <a:ext cx="8409334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312" name="Google Shape;312;p49">
            <a:extLst>
              <a:ext uri="{FF2B5EF4-FFF2-40B4-BE49-F238E27FC236}">
                <a16:creationId xmlns:a16="http://schemas.microsoft.com/office/drawing/2014/main" id="{5F84EB8B-BE28-26EA-C59E-F2B88D3D4E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5511" y="770703"/>
            <a:ext cx="4634370" cy="78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SzPts val="4400"/>
            </a:pPr>
            <a:r>
              <a:rPr lang="es-MX" sz="2000" b="1" noProof="1">
                <a:latin typeface="+mn-lt"/>
              </a:rPr>
              <a:t>Participación Expo Ciencias 2026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0A0D76-1873-C033-9B3A-630B5175D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02" y="3371830"/>
            <a:ext cx="2837744" cy="23918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E360798-BD9A-5310-B7D1-DB9861DEE8C2}"/>
              </a:ext>
            </a:extLst>
          </p:cNvPr>
          <p:cNvSpPr txBox="1"/>
          <p:nvPr/>
        </p:nvSpPr>
        <p:spPr>
          <a:xfrm>
            <a:off x="1042988" y="1553208"/>
            <a:ext cx="7058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noProof="1"/>
              <a:t>Participamos en la </a:t>
            </a:r>
            <a:r>
              <a:rPr lang="es-MX" sz="1600" b="1" noProof="1">
                <a:solidFill>
                  <a:srgbClr val="9B333A"/>
                </a:solidFill>
              </a:rPr>
              <a:t>Expo ciencia 2026</a:t>
            </a:r>
            <a:r>
              <a:rPr lang="es-MX" sz="1600" noProof="1"/>
              <a:t>, convocada por el Ayuntamiento de Guaymas y CIAD, donde presentamos a estudiantes de educación básica y media superior, proyectos de robótica, automatización, electrónica y piezas desarrolladas mediante impresión 3D, interactuando con prototipos y descubriendo como la ingeniería se aplica en la vida real.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DA29D5-0846-40F9-D400-5FAC0ABE2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77" r="13177"/>
          <a:stretch/>
        </p:blipFill>
        <p:spPr>
          <a:xfrm>
            <a:off x="677978" y="3434224"/>
            <a:ext cx="2775066" cy="22670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DA2A0D-BA5F-A025-FFFF-CB33C0916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902" y="3371830"/>
            <a:ext cx="1880804" cy="250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22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D33E5-20ED-FB3B-5E1B-F6AD2CCEE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6FA5538-727A-6EE8-09D1-DEDB1D799946}"/>
              </a:ext>
            </a:extLst>
          </p:cNvPr>
          <p:cNvSpPr txBox="1"/>
          <p:nvPr/>
        </p:nvSpPr>
        <p:spPr>
          <a:xfrm>
            <a:off x="435768" y="1859339"/>
            <a:ext cx="82724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noProof="1">
                <a:solidFill>
                  <a:srgbClr val="9B333A"/>
                </a:solidFill>
              </a:rPr>
              <a:t>ACTIVIDADES DE DIFUSIÓN Y PROMOCIÓN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13325C29-25C1-7BDD-9D71-D63F22EC4D24}"/>
              </a:ext>
            </a:extLst>
          </p:cNvPr>
          <p:cNvSpPr/>
          <p:nvPr/>
        </p:nvSpPr>
        <p:spPr>
          <a:xfrm>
            <a:off x="278587" y="1481969"/>
            <a:ext cx="8586825" cy="4204456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</p:spTree>
    <p:extLst>
      <p:ext uri="{BB962C8B-B14F-4D97-AF65-F5344CB8AC3E}">
        <p14:creationId xmlns:p14="http://schemas.microsoft.com/office/powerpoint/2010/main" val="3076153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B98B8457-9271-6A5B-3404-1311A34CB2AB}"/>
              </a:ext>
            </a:extLst>
          </p:cNvPr>
          <p:cNvSpPr/>
          <p:nvPr/>
        </p:nvSpPr>
        <p:spPr>
          <a:xfrm>
            <a:off x="432120" y="3287677"/>
            <a:ext cx="8409334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312" name="Google Shape;312;p49"/>
          <p:cNvSpPr txBox="1">
            <a:spLocks noGrp="1"/>
          </p:cNvSpPr>
          <p:nvPr>
            <p:ph type="title"/>
          </p:nvPr>
        </p:nvSpPr>
        <p:spPr>
          <a:xfrm>
            <a:off x="917968" y="807343"/>
            <a:ext cx="7308064" cy="78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SzPts val="4400"/>
            </a:pPr>
            <a:r>
              <a:rPr lang="es-MX" sz="2000" b="1" noProof="1">
                <a:latin typeface="+mn-lt"/>
              </a:rPr>
              <a:t>Reunión con Orientadores y Vinculadores de Instituciones de Educación Media Superior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5546BB-BF79-317F-9E10-084F383E9A70}"/>
              </a:ext>
            </a:extLst>
          </p:cNvPr>
          <p:cNvSpPr txBox="1"/>
          <p:nvPr/>
        </p:nvSpPr>
        <p:spPr>
          <a:xfrm>
            <a:off x="1042988" y="1553208"/>
            <a:ext cx="705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noProof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Fortaleciendo los  lazos con instituciones de  nivel  medio superior para  brindar a las y los jóvenes información clara y oportuna que  les  permita elegir su Carrera profesional, llevamos a cabo dicha reunión </a:t>
            </a:r>
            <a:endParaRPr lang="es-MX" sz="1600" noProof="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7946652-C648-646E-6161-2EA2CC187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76" y="2901366"/>
            <a:ext cx="4163472" cy="27778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CCCC562-C90D-4BF4-4095-0E4B72816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20" y="2903174"/>
            <a:ext cx="3345356" cy="27760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8B79095E-BA7C-81EB-0277-0A1AA7069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4842F1A9-E9CA-1405-3385-68888E740D86}"/>
              </a:ext>
            </a:extLst>
          </p:cNvPr>
          <p:cNvSpPr/>
          <p:nvPr/>
        </p:nvSpPr>
        <p:spPr>
          <a:xfrm>
            <a:off x="432120" y="2345238"/>
            <a:ext cx="8409334" cy="3370298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3EC1565-1F09-3AE0-4CA0-80B440B82BA5}"/>
              </a:ext>
            </a:extLst>
          </p:cNvPr>
          <p:cNvSpPr txBox="1"/>
          <p:nvPr/>
        </p:nvSpPr>
        <p:spPr>
          <a:xfrm>
            <a:off x="603570" y="968348"/>
            <a:ext cx="7691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1" noProof="1">
                <a:solidFill>
                  <a:schemeClr val="tx1"/>
                </a:solidFill>
              </a:rPr>
              <a:t>A fin de dar inicio con las actividades de promoción para nuevo ingreso 2026-2027. se realizó la conferencia de prensa dirigida a medios de comunicación locales y estatales.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2F3AF8-2FBA-A9CF-E74B-52228D45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74" y="2091726"/>
            <a:ext cx="4052048" cy="30390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9010CC-6572-6FB7-13FE-6DCF3D6F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0" y="3884275"/>
            <a:ext cx="4431954" cy="24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2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dondear rectángulo de esquina diagonal 5">
            <a:extLst>
              <a:ext uri="{FF2B5EF4-FFF2-40B4-BE49-F238E27FC236}">
                <a16:creationId xmlns:a16="http://schemas.microsoft.com/office/drawing/2014/main" id="{33997075-272C-4C07-B2C1-286D8FA2DB58}"/>
              </a:ext>
            </a:extLst>
          </p:cNvPr>
          <p:cNvSpPr/>
          <p:nvPr/>
        </p:nvSpPr>
        <p:spPr>
          <a:xfrm>
            <a:off x="4411877" y="4045968"/>
            <a:ext cx="3962995" cy="2239117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b="1" dirty="0">
                <a:solidFill>
                  <a:srgbClr val="C85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  <a:p>
            <a:pPr algn="ctr"/>
            <a:r>
              <a:rPr lang="es-MX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cumplimiento  </a:t>
            </a:r>
          </a:p>
          <a:p>
            <a:pPr algn="ctr"/>
            <a:r>
              <a:rPr lang="es-MX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atención de </a:t>
            </a:r>
            <a:r>
              <a:rPr lang="es-MX" sz="1200" b="1" dirty="0">
                <a:solidFill>
                  <a:srgbClr val="C85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solicitudes de información</a:t>
            </a:r>
            <a:r>
              <a:rPr lang="es-MX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MX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https://drive.google.com/file/d/1pHDQenVzVGF6cngSMNQOmn0EErh9zweR/view?usp=sharing</a:t>
            </a:r>
            <a:endParaRPr lang="es-MX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E669BCA-E3F8-1246-B76D-A8C75F907C1C}"/>
              </a:ext>
            </a:extLst>
          </p:cNvPr>
          <p:cNvSpPr/>
          <p:nvPr/>
        </p:nvSpPr>
        <p:spPr>
          <a:xfrm>
            <a:off x="4447062" y="4427438"/>
            <a:ext cx="4155387" cy="1476178"/>
          </a:xfrm>
          <a:prstGeom prst="rect">
            <a:avLst/>
          </a:prstGeom>
          <a:noFill/>
          <a:ln w="57150">
            <a:solidFill>
              <a:srgbClr val="C85B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2205761-7CA5-804A-8C02-CEB6D79D0CF9}"/>
              </a:ext>
            </a:extLst>
          </p:cNvPr>
          <p:cNvSpPr/>
          <p:nvPr/>
        </p:nvSpPr>
        <p:spPr>
          <a:xfrm>
            <a:off x="4315682" y="4256113"/>
            <a:ext cx="4155387" cy="1476179"/>
          </a:xfrm>
          <a:prstGeom prst="rect">
            <a:avLst/>
          </a:prstGeom>
          <a:noFill/>
          <a:ln w="57150">
            <a:solidFill>
              <a:srgbClr val="960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0211E7F-25EF-AE48-8348-4FC4729A2D68}"/>
              </a:ext>
            </a:extLst>
          </p:cNvPr>
          <p:cNvSpPr/>
          <p:nvPr/>
        </p:nvSpPr>
        <p:spPr>
          <a:xfrm>
            <a:off x="101773" y="3533012"/>
            <a:ext cx="8940453" cy="93784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3" name="4 Tabla">
            <a:extLst>
              <a:ext uri="{FF2B5EF4-FFF2-40B4-BE49-F238E27FC236}">
                <a16:creationId xmlns:a16="http://schemas.microsoft.com/office/drawing/2014/main" id="{01994BD4-4AAD-C695-8214-FC30D8169C25}"/>
              </a:ext>
            </a:extLst>
          </p:cNvPr>
          <p:cNvGraphicFramePr>
            <a:graphicFrameLocks noGrp="1"/>
          </p:cNvGraphicFramePr>
          <p:nvPr/>
        </p:nvGraphicFramePr>
        <p:xfrm>
          <a:off x="553796" y="852870"/>
          <a:ext cx="8180034" cy="1811954"/>
        </p:xfrm>
        <a:graphic>
          <a:graphicData uri="http://schemas.openxmlformats.org/drawingml/2006/table">
            <a:tbl>
              <a:tblPr/>
              <a:tblGrid>
                <a:gridCol w="1253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6744">
                  <a:extLst>
                    <a:ext uri="{9D8B030D-6E8A-4147-A177-3AD203B41FA5}">
                      <a16:colId xmlns:a16="http://schemas.microsoft.com/office/drawing/2014/main" val="2129101657"/>
                    </a:ext>
                  </a:extLst>
                </a:gridCol>
              </a:tblGrid>
              <a:tr h="61237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TABLA DE CUMPLIMIENTO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OBLIGACIONES DE TRANSPARENCIA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latin typeface="LuloCleanW01-OneBold" panose="02010804020200000003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CUMPLIMIENTO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EVIDENCIA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LGT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LTAIPES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IV TRIM 2025</a:t>
                      </a:r>
                      <a:endParaRPr lang="es-MX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88.64%</a:t>
                      </a:r>
                      <a:endParaRPr lang="es-MX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85.19%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hlinkClick r:id="rId3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3"/>
                        </a:rPr>
                        <a:t>https://drive.google.com/file/d/1adS7pWsotNgMItgHxWIG3l5-1IigxG-y/view?usp=drive_link</a:t>
                      </a:r>
                      <a:endParaRPr lang="es-MX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607C481-8804-6AB6-4D9C-5BAA7BB6BE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0" t="11893" r="78443" b="78257"/>
          <a:stretch>
            <a:fillRect/>
          </a:stretch>
        </p:blipFill>
        <p:spPr>
          <a:xfrm>
            <a:off x="665313" y="4536594"/>
            <a:ext cx="3233756" cy="9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6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271130" y="2335239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>
              <a:buSzPts val="3200"/>
            </a:pPr>
            <a:r>
              <a:rPr lang="es-MX" sz="1200" b="1" noProof="1"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s-MX" sz="900" b="1" noProof="1">
                <a:latin typeface="Arial"/>
                <a:ea typeface="Arial"/>
                <a:cs typeface="Arial"/>
                <a:sym typeface="Arial"/>
              </a:rPr>
              <a:t>CBTIS</a:t>
            </a:r>
            <a:r>
              <a:rPr lang="es-MX" sz="1200" b="1" noProof="1">
                <a:latin typeface="Arial"/>
                <a:ea typeface="Arial"/>
                <a:cs typeface="Arial"/>
                <a:sym typeface="Arial"/>
              </a:rPr>
              <a:t> 40”</a:t>
            </a:r>
            <a:endParaRPr lang="es-MX" sz="1200" b="1" noProof="1"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l="-676" t="21712" r="14328" b="25749"/>
          <a:stretch/>
        </p:blipFill>
        <p:spPr>
          <a:xfrm>
            <a:off x="132937" y="2644003"/>
            <a:ext cx="1390178" cy="156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 l="3155" t="22536" r="16357" b="25802"/>
          <a:stretch/>
        </p:blipFill>
        <p:spPr>
          <a:xfrm>
            <a:off x="132937" y="4391183"/>
            <a:ext cx="1390178" cy="14102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1;p15">
            <a:extLst>
              <a:ext uri="{FF2B5EF4-FFF2-40B4-BE49-F238E27FC236}">
                <a16:creationId xmlns:a16="http://schemas.microsoft.com/office/drawing/2014/main" id="{F7AE0CCA-189C-4DD2-9E7A-2DE74A9EBEFA}"/>
              </a:ext>
            </a:extLst>
          </p:cNvPr>
          <p:cNvSpPr txBox="1"/>
          <p:nvPr/>
        </p:nvSpPr>
        <p:spPr>
          <a:xfrm>
            <a:off x="339714" y="1373249"/>
            <a:ext cx="8514988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/>
            <a:r>
              <a:rPr lang="es-MX" sz="1600" noProof="1"/>
              <a:t>Se realizó la promoción de la oferta educativa en distintas instituciones de nivel medio superior, con el objetivo de dar a conocer los programas académicos, servicios y oportunidades de formación profesional que ofrece la universidad a los futuros estudiantes.</a:t>
            </a:r>
            <a:endParaRPr lang="es-MX" sz="1600" noProof="1">
              <a:latin typeface="+mj-lt"/>
            </a:endParaRPr>
          </a:p>
        </p:txBody>
      </p:sp>
      <p:sp>
        <p:nvSpPr>
          <p:cNvPr id="7" name="Google Shape;84;p13">
            <a:extLst>
              <a:ext uri="{FF2B5EF4-FFF2-40B4-BE49-F238E27FC236}">
                <a16:creationId xmlns:a16="http://schemas.microsoft.com/office/drawing/2014/main" id="{B011C8C9-C5AC-4061-9457-3D902339A43A}"/>
              </a:ext>
            </a:extLst>
          </p:cNvPr>
          <p:cNvSpPr txBox="1">
            <a:spLocks/>
          </p:cNvSpPr>
          <p:nvPr/>
        </p:nvSpPr>
        <p:spPr>
          <a:xfrm>
            <a:off x="1114425" y="719091"/>
            <a:ext cx="6965566" cy="618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2000" b="1" noProof="1">
                <a:latin typeface="Arial"/>
                <a:cs typeface="Arial"/>
                <a:sym typeface="Arial"/>
              </a:rPr>
              <a:t>Visitas promocionales a Instituciones de Educación Media Superior</a:t>
            </a:r>
            <a:endParaRPr lang="es-MX" sz="2000" b="1" noProof="1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1AB067-10BF-4672-8AE8-BFBD610A4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464" y="2644002"/>
            <a:ext cx="1575945" cy="15699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4B8ADE-708A-4BFC-8B49-835B05914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468" y="4391183"/>
            <a:ext cx="1653938" cy="1407637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5696D2-7DB2-4D93-BD13-19E2667C4828}"/>
              </a:ext>
            </a:extLst>
          </p:cNvPr>
          <p:cNvCxnSpPr>
            <a:cxnSpLocks/>
          </p:cNvCxnSpPr>
          <p:nvPr/>
        </p:nvCxnSpPr>
        <p:spPr>
          <a:xfrm>
            <a:off x="1618807" y="2247671"/>
            <a:ext cx="0" cy="3551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DF597FD-DD83-42AE-9198-EB88D37A0585}"/>
              </a:ext>
            </a:extLst>
          </p:cNvPr>
          <p:cNvCxnSpPr>
            <a:cxnSpLocks/>
          </p:cNvCxnSpPr>
          <p:nvPr/>
        </p:nvCxnSpPr>
        <p:spPr>
          <a:xfrm>
            <a:off x="3431658" y="2247671"/>
            <a:ext cx="0" cy="3551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Google Shape;84;p13">
            <a:extLst>
              <a:ext uri="{FF2B5EF4-FFF2-40B4-BE49-F238E27FC236}">
                <a16:creationId xmlns:a16="http://schemas.microsoft.com/office/drawing/2014/main" id="{4BDE4368-D8A8-4812-94F4-58D13D6D0E1F}"/>
              </a:ext>
            </a:extLst>
          </p:cNvPr>
          <p:cNvSpPr txBox="1">
            <a:spLocks/>
          </p:cNvSpPr>
          <p:nvPr/>
        </p:nvSpPr>
        <p:spPr>
          <a:xfrm>
            <a:off x="1903229" y="2316693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900" b="1" noProof="1">
                <a:latin typeface="Arial"/>
                <a:ea typeface="Arial"/>
                <a:cs typeface="Arial"/>
                <a:sym typeface="Arial"/>
              </a:rPr>
              <a:t>“CONALEP”</a:t>
            </a:r>
            <a:endParaRPr lang="es-MX" sz="900" b="1" noProof="1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EE3CB6A-8FE9-498E-9795-7FB6EDC87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7522" y="2644002"/>
            <a:ext cx="1582064" cy="15699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7946352-1067-466F-BF7A-637B7475ED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1908" y="4391182"/>
            <a:ext cx="1582064" cy="1407637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214A9EC-78D3-4CBB-A819-6A1D22446E56}"/>
              </a:ext>
            </a:extLst>
          </p:cNvPr>
          <p:cNvCxnSpPr>
            <a:cxnSpLocks/>
          </p:cNvCxnSpPr>
          <p:nvPr/>
        </p:nvCxnSpPr>
        <p:spPr>
          <a:xfrm>
            <a:off x="5236535" y="2247671"/>
            <a:ext cx="0" cy="3551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0408F5B0-97E8-4EEA-8F5D-0E8A497B66AC}"/>
              </a:ext>
            </a:extLst>
          </p:cNvPr>
          <p:cNvSpPr txBox="1">
            <a:spLocks/>
          </p:cNvSpPr>
          <p:nvPr/>
        </p:nvSpPr>
        <p:spPr>
          <a:xfrm>
            <a:off x="3673548" y="2316693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1200" b="1" noProof="1">
                <a:latin typeface="Arial"/>
                <a:ea typeface="Arial"/>
                <a:cs typeface="Arial"/>
                <a:sym typeface="Arial"/>
              </a:rPr>
              <a:t>“CONALEP EMPALME”</a:t>
            </a:r>
            <a:endParaRPr lang="es-MX" sz="1200" b="1" noProof="1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1C3C0F9-C9B7-423B-BDA5-94E63B367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8085" y="2644002"/>
            <a:ext cx="1459324" cy="156999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08F7E1D-BA69-466F-BC42-ED030DB5F6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3967" y="4391181"/>
            <a:ext cx="1513443" cy="1407637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58F6571-B996-4646-9F94-8969AA22842D}"/>
              </a:ext>
            </a:extLst>
          </p:cNvPr>
          <p:cNvCxnSpPr>
            <a:cxnSpLocks/>
          </p:cNvCxnSpPr>
          <p:nvPr/>
        </p:nvCxnSpPr>
        <p:spPr>
          <a:xfrm>
            <a:off x="6951035" y="2247671"/>
            <a:ext cx="0" cy="3551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Google Shape;84;p13">
            <a:extLst>
              <a:ext uri="{FF2B5EF4-FFF2-40B4-BE49-F238E27FC236}">
                <a16:creationId xmlns:a16="http://schemas.microsoft.com/office/drawing/2014/main" id="{AA569E36-8718-4698-AC6D-211CBECCBEF9}"/>
              </a:ext>
            </a:extLst>
          </p:cNvPr>
          <p:cNvSpPr txBox="1">
            <a:spLocks/>
          </p:cNvSpPr>
          <p:nvPr/>
        </p:nvSpPr>
        <p:spPr>
          <a:xfrm>
            <a:off x="5451755" y="2335239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1200" b="1" noProof="1">
                <a:latin typeface="Arial"/>
                <a:ea typeface="Arial"/>
                <a:cs typeface="Arial"/>
                <a:sym typeface="Arial"/>
              </a:rPr>
              <a:t>“COBACH”</a:t>
            </a:r>
            <a:endParaRPr lang="es-MX" sz="1200" b="1" noProof="1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C8404181-3FA7-498D-86E8-E63AF85027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5325" y="2644002"/>
            <a:ext cx="2030336" cy="156999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C7C4FB1-5160-46CC-BFEC-F5F06600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3437" y="4391181"/>
            <a:ext cx="2030335" cy="1407637"/>
          </a:xfrm>
          <a:prstGeom prst="rect">
            <a:avLst/>
          </a:prstGeom>
        </p:spPr>
      </p:pic>
      <p:sp>
        <p:nvSpPr>
          <p:cNvPr id="25" name="Google Shape;84;p13">
            <a:extLst>
              <a:ext uri="{FF2B5EF4-FFF2-40B4-BE49-F238E27FC236}">
                <a16:creationId xmlns:a16="http://schemas.microsoft.com/office/drawing/2014/main" id="{0AF885F5-1FB8-4A53-A199-6863E5F19274}"/>
              </a:ext>
            </a:extLst>
          </p:cNvPr>
          <p:cNvSpPr txBox="1">
            <a:spLocks/>
          </p:cNvSpPr>
          <p:nvPr/>
        </p:nvSpPr>
        <p:spPr>
          <a:xfrm>
            <a:off x="7413551" y="2333974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1200" b="1" noProof="1">
                <a:latin typeface="Arial"/>
                <a:ea typeface="Arial"/>
                <a:cs typeface="Arial"/>
                <a:sym typeface="Arial"/>
              </a:rPr>
              <a:t>“ILUSTRACION”</a:t>
            </a:r>
            <a:endParaRPr lang="es-MX" sz="1200" b="1" noProof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A7F4C10-5EDD-218D-EE76-9F54BDD81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>
            <a:extLst>
              <a:ext uri="{FF2B5EF4-FFF2-40B4-BE49-F238E27FC236}">
                <a16:creationId xmlns:a16="http://schemas.microsoft.com/office/drawing/2014/main" id="{7233A92F-FCAD-00C0-D834-68096A92272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1130" y="2335239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0000"/>
          </a:bodyPr>
          <a:lstStyle/>
          <a:p>
            <a:pPr>
              <a:buSzPts val="3200"/>
            </a:pPr>
            <a:r>
              <a:rPr lang="es-MX" sz="1200" b="1" noProof="1">
                <a:latin typeface="Arial"/>
                <a:cs typeface="Arial"/>
                <a:sym typeface="Arial"/>
              </a:rPr>
              <a:t>COLEGIO NAVARRETE</a:t>
            </a:r>
            <a:endParaRPr lang="es-MX" sz="1200" b="1" noProof="1"/>
          </a:p>
        </p:txBody>
      </p:sp>
      <p:sp>
        <p:nvSpPr>
          <p:cNvPr id="6" name="Google Shape;101;p15">
            <a:extLst>
              <a:ext uri="{FF2B5EF4-FFF2-40B4-BE49-F238E27FC236}">
                <a16:creationId xmlns:a16="http://schemas.microsoft.com/office/drawing/2014/main" id="{DE47D68B-7AB1-3E05-BB21-52B68902215F}"/>
              </a:ext>
            </a:extLst>
          </p:cNvPr>
          <p:cNvSpPr txBox="1"/>
          <p:nvPr/>
        </p:nvSpPr>
        <p:spPr>
          <a:xfrm>
            <a:off x="339714" y="1373249"/>
            <a:ext cx="8514988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/>
            <a:r>
              <a:rPr lang="es-MX" sz="1600" noProof="1"/>
              <a:t>Se realizó la promoción de la oferta educativa en distintas instituciones de nivel medio superior, con el objetivo de dar a conocer los programas académicos, servicios y oportunidades de formación profesional que ofrece la universidad a los futuros estudiantes.</a:t>
            </a:r>
            <a:endParaRPr lang="es-MX" sz="1600" noProof="1">
              <a:latin typeface="+mj-lt"/>
            </a:endParaRPr>
          </a:p>
        </p:txBody>
      </p:sp>
      <p:sp>
        <p:nvSpPr>
          <p:cNvPr id="7" name="Google Shape;84;p13">
            <a:extLst>
              <a:ext uri="{FF2B5EF4-FFF2-40B4-BE49-F238E27FC236}">
                <a16:creationId xmlns:a16="http://schemas.microsoft.com/office/drawing/2014/main" id="{54A81CDB-5781-227B-2174-11250C8D3619}"/>
              </a:ext>
            </a:extLst>
          </p:cNvPr>
          <p:cNvSpPr txBox="1">
            <a:spLocks/>
          </p:cNvSpPr>
          <p:nvPr/>
        </p:nvSpPr>
        <p:spPr>
          <a:xfrm>
            <a:off x="835000" y="612559"/>
            <a:ext cx="6965566" cy="74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2000" b="1" noProof="1">
                <a:latin typeface="Arial"/>
                <a:cs typeface="Arial"/>
                <a:sym typeface="Arial"/>
              </a:rPr>
              <a:t>Visitas promocionales a Instituciones de Educación Media Superior</a:t>
            </a:r>
            <a:endParaRPr lang="es-MX" sz="2000" b="1" noProof="1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63E642DF-0B54-39C2-C6AA-6113FD0A7117}"/>
              </a:ext>
            </a:extLst>
          </p:cNvPr>
          <p:cNvCxnSpPr>
            <a:cxnSpLocks/>
          </p:cNvCxnSpPr>
          <p:nvPr/>
        </p:nvCxnSpPr>
        <p:spPr>
          <a:xfrm>
            <a:off x="1618807" y="2247671"/>
            <a:ext cx="0" cy="3551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86D0ACC-428A-4438-31F4-B27ACE7B6C04}"/>
              </a:ext>
            </a:extLst>
          </p:cNvPr>
          <p:cNvCxnSpPr>
            <a:cxnSpLocks/>
          </p:cNvCxnSpPr>
          <p:nvPr/>
        </p:nvCxnSpPr>
        <p:spPr>
          <a:xfrm>
            <a:off x="3431658" y="2247671"/>
            <a:ext cx="0" cy="3551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Google Shape;84;p13">
            <a:extLst>
              <a:ext uri="{FF2B5EF4-FFF2-40B4-BE49-F238E27FC236}">
                <a16:creationId xmlns:a16="http://schemas.microsoft.com/office/drawing/2014/main" id="{4573F248-8725-D59B-B141-F00C0E0FCA49}"/>
              </a:ext>
            </a:extLst>
          </p:cNvPr>
          <p:cNvSpPr txBox="1">
            <a:spLocks/>
          </p:cNvSpPr>
          <p:nvPr/>
        </p:nvSpPr>
        <p:spPr>
          <a:xfrm>
            <a:off x="1903229" y="2316693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900" b="1" noProof="1">
                <a:latin typeface="Arial"/>
                <a:cs typeface="Arial"/>
                <a:sym typeface="Arial"/>
              </a:rPr>
              <a:t>INSTITUTO REGIONAL DE GUAYMAS</a:t>
            </a:r>
            <a:endParaRPr lang="es-MX" sz="900" b="1" noProof="1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3A16B2D4-C1C4-BA54-FA7A-DC690F107DD8}"/>
              </a:ext>
            </a:extLst>
          </p:cNvPr>
          <p:cNvCxnSpPr>
            <a:cxnSpLocks/>
          </p:cNvCxnSpPr>
          <p:nvPr/>
        </p:nvCxnSpPr>
        <p:spPr>
          <a:xfrm>
            <a:off x="5236535" y="2247671"/>
            <a:ext cx="0" cy="3551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Google Shape;84;p13">
            <a:extLst>
              <a:ext uri="{FF2B5EF4-FFF2-40B4-BE49-F238E27FC236}">
                <a16:creationId xmlns:a16="http://schemas.microsoft.com/office/drawing/2014/main" id="{4358F9DD-CC68-1152-2093-5BD65D5FB820}"/>
              </a:ext>
            </a:extLst>
          </p:cNvPr>
          <p:cNvSpPr txBox="1">
            <a:spLocks/>
          </p:cNvSpPr>
          <p:nvPr/>
        </p:nvSpPr>
        <p:spPr>
          <a:xfrm>
            <a:off x="3673548" y="2316693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1200" b="1" noProof="1">
                <a:latin typeface="Arial"/>
                <a:ea typeface="Arial"/>
                <a:cs typeface="Arial"/>
                <a:sym typeface="Arial"/>
              </a:rPr>
              <a:t>CET DEL MAR 03</a:t>
            </a:r>
            <a:endParaRPr lang="es-MX" sz="1200" b="1" noProof="1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6BE761D2-8F93-4AA9-BB3B-93A9549A7540}"/>
              </a:ext>
            </a:extLst>
          </p:cNvPr>
          <p:cNvCxnSpPr>
            <a:cxnSpLocks/>
          </p:cNvCxnSpPr>
          <p:nvPr/>
        </p:nvCxnSpPr>
        <p:spPr>
          <a:xfrm>
            <a:off x="6951035" y="2247671"/>
            <a:ext cx="0" cy="355114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Google Shape;84;p13">
            <a:extLst>
              <a:ext uri="{FF2B5EF4-FFF2-40B4-BE49-F238E27FC236}">
                <a16:creationId xmlns:a16="http://schemas.microsoft.com/office/drawing/2014/main" id="{473416B5-7D2A-FEDC-08B8-574AD7018994}"/>
              </a:ext>
            </a:extLst>
          </p:cNvPr>
          <p:cNvSpPr txBox="1">
            <a:spLocks/>
          </p:cNvSpPr>
          <p:nvPr/>
        </p:nvSpPr>
        <p:spPr>
          <a:xfrm>
            <a:off x="5451755" y="2335239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1200" b="1" noProof="1">
                <a:latin typeface="Arial"/>
                <a:ea typeface="Arial"/>
                <a:cs typeface="Arial"/>
                <a:sym typeface="Arial"/>
              </a:rPr>
              <a:t>“CONALEP”</a:t>
            </a:r>
            <a:endParaRPr lang="es-MX" sz="1200" b="1" noProof="1"/>
          </a:p>
        </p:txBody>
      </p:sp>
      <p:sp>
        <p:nvSpPr>
          <p:cNvPr id="25" name="Google Shape;84;p13">
            <a:extLst>
              <a:ext uri="{FF2B5EF4-FFF2-40B4-BE49-F238E27FC236}">
                <a16:creationId xmlns:a16="http://schemas.microsoft.com/office/drawing/2014/main" id="{B73638F6-AA06-28A5-8C65-B8DC21673C24}"/>
              </a:ext>
            </a:extLst>
          </p:cNvPr>
          <p:cNvSpPr txBox="1">
            <a:spLocks/>
          </p:cNvSpPr>
          <p:nvPr/>
        </p:nvSpPr>
        <p:spPr>
          <a:xfrm>
            <a:off x="7413551" y="2333974"/>
            <a:ext cx="1251984" cy="26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1200" b="1" noProof="1">
                <a:latin typeface="Arial"/>
                <a:cs typeface="Arial"/>
                <a:sym typeface="Arial"/>
              </a:rPr>
              <a:t>CONALEP EMPALME</a:t>
            </a:r>
            <a:endParaRPr lang="es-MX" sz="1200" b="1" noProof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DD6C2C-6D5F-DA81-9429-CA3222AC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30" y="4416381"/>
            <a:ext cx="1248586" cy="16637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FF7822-2461-BC23-6548-EE710586B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30" y="2675448"/>
            <a:ext cx="1248692" cy="16638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D5B7FC6-C5AE-8F21-02F6-0B9497A47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213" y="2675448"/>
            <a:ext cx="1682618" cy="126196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4F49A57-4EF7-B137-3D78-797416178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71" y="4033011"/>
            <a:ext cx="1547886" cy="206384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4E36649-64BF-FBED-CB83-49620C819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6486" y="2682784"/>
            <a:ext cx="1642594" cy="123194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EA5CF5A-E123-450A-CDC6-85056FEBA5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405660" y="2675448"/>
            <a:ext cx="1445756" cy="192647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E8E3428-286A-F9B0-FC2A-49A2A47905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39550" y="4665015"/>
            <a:ext cx="1511866" cy="1415106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8EBEC0BD-936A-8B6F-1C13-783392AC2E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8712" y="4732445"/>
            <a:ext cx="1796902" cy="1347676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615856BB-3F93-AD12-A294-2D9C4B352E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8712" y="2708341"/>
            <a:ext cx="1688094" cy="18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23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1BCD69C-9492-8C4D-F63D-20F19C34B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4;p13">
            <a:extLst>
              <a:ext uri="{FF2B5EF4-FFF2-40B4-BE49-F238E27FC236}">
                <a16:creationId xmlns:a16="http://schemas.microsoft.com/office/drawing/2014/main" id="{0D5F9FB8-2ACD-9B53-A6B3-81E22805646F}"/>
              </a:ext>
            </a:extLst>
          </p:cNvPr>
          <p:cNvSpPr txBox="1">
            <a:spLocks/>
          </p:cNvSpPr>
          <p:nvPr/>
        </p:nvSpPr>
        <p:spPr>
          <a:xfrm>
            <a:off x="665825" y="777041"/>
            <a:ext cx="7696940" cy="56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2000" b="1" noProof="1">
                <a:latin typeface="Arial"/>
                <a:cs typeface="Arial"/>
                <a:sym typeface="Arial"/>
              </a:rPr>
              <a:t>Entrevistas radiofónicas de televisión y plataformas digitales</a:t>
            </a:r>
            <a:endParaRPr lang="es-MX" sz="1800" b="1" noProof="1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540B04-D744-7E3A-58E4-DF23D2148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281" y="1530969"/>
            <a:ext cx="6865854" cy="23137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85CF426-F6D4-CA69-52C3-C60943835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116" y="3844687"/>
            <a:ext cx="2454098" cy="245409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2B292FC-53C1-0230-F1AC-90F2E2FB0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805" r="808"/>
          <a:stretch/>
        </p:blipFill>
        <p:spPr>
          <a:xfrm>
            <a:off x="5598252" y="4190406"/>
            <a:ext cx="3217136" cy="189055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2D60218-DCB7-3151-634C-8BD11D6B0E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7855" b="6682"/>
          <a:stretch/>
        </p:blipFill>
        <p:spPr>
          <a:xfrm>
            <a:off x="497347" y="4067723"/>
            <a:ext cx="2434308" cy="20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36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8979C0B6-45CC-F159-6F93-89FA8BEC1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4;p13">
            <a:extLst>
              <a:ext uri="{FF2B5EF4-FFF2-40B4-BE49-F238E27FC236}">
                <a16:creationId xmlns:a16="http://schemas.microsoft.com/office/drawing/2014/main" id="{0ABF1154-01D5-92DB-8C5C-290BA2C07973}"/>
              </a:ext>
            </a:extLst>
          </p:cNvPr>
          <p:cNvSpPr txBox="1">
            <a:spLocks/>
          </p:cNvSpPr>
          <p:nvPr/>
        </p:nvSpPr>
        <p:spPr>
          <a:xfrm>
            <a:off x="494179" y="1214437"/>
            <a:ext cx="3526492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1600" b="1" noProof="1">
                <a:latin typeface="Arial"/>
                <a:cs typeface="Arial"/>
                <a:sym typeface="Arial"/>
              </a:rPr>
              <a:t>Colocación de material promocional en unidades especializadas de  transporte de personal SIBUS en la empresa Tetakawi.</a:t>
            </a:r>
            <a:endParaRPr lang="es-MX" sz="1600" b="1" noProof="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05737D-6738-7FF2-76CF-84BA3E15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360" y="2586035"/>
            <a:ext cx="1763246" cy="28289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92BF67E-142A-C7FE-AAD1-4519AD222B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28" b="2881"/>
          <a:stretch/>
        </p:blipFill>
        <p:spPr>
          <a:xfrm>
            <a:off x="494179" y="2586035"/>
            <a:ext cx="1599582" cy="2828928"/>
          </a:xfrm>
          <a:prstGeom prst="rect">
            <a:avLst/>
          </a:prstGeom>
        </p:spPr>
      </p:pic>
      <p:sp>
        <p:nvSpPr>
          <p:cNvPr id="5" name="Marco 4">
            <a:extLst>
              <a:ext uri="{FF2B5EF4-FFF2-40B4-BE49-F238E27FC236}">
                <a16:creationId xmlns:a16="http://schemas.microsoft.com/office/drawing/2014/main" id="{8888FCA0-AC55-EC74-A202-BD6532C32343}"/>
              </a:ext>
            </a:extLst>
          </p:cNvPr>
          <p:cNvSpPr/>
          <p:nvPr/>
        </p:nvSpPr>
        <p:spPr>
          <a:xfrm>
            <a:off x="228601" y="1058827"/>
            <a:ext cx="4029074" cy="4870485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BA70AA-6B82-1FBC-D2A5-9090BFAB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864" y="2337193"/>
            <a:ext cx="1965372" cy="331469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C1ACABB-BEBB-0920-9D37-3DEDA395D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976" y="2337193"/>
            <a:ext cx="1864518" cy="3314698"/>
          </a:xfrm>
          <a:prstGeom prst="rect">
            <a:avLst/>
          </a:prstGeom>
        </p:spPr>
      </p:pic>
      <p:sp>
        <p:nvSpPr>
          <p:cNvPr id="13" name="Google Shape;84;p13">
            <a:extLst>
              <a:ext uri="{FF2B5EF4-FFF2-40B4-BE49-F238E27FC236}">
                <a16:creationId xmlns:a16="http://schemas.microsoft.com/office/drawing/2014/main" id="{FEF10545-59C4-166B-97A2-0D859D68189C}"/>
              </a:ext>
            </a:extLst>
          </p:cNvPr>
          <p:cNvSpPr txBox="1">
            <a:spLocks/>
          </p:cNvSpPr>
          <p:nvPr/>
        </p:nvSpPr>
        <p:spPr>
          <a:xfrm>
            <a:off x="4756479" y="1206109"/>
            <a:ext cx="3526492" cy="10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es-MX" sz="1600" b="1" noProof="1">
                <a:latin typeface="Arial"/>
                <a:cs typeface="Arial"/>
                <a:sym typeface="Arial"/>
              </a:rPr>
              <a:t>Volanteo por el sector norte de Guaymas, invitando a jóvenes y padres de familia a conocer la oferta educativa de la UTGuaymas</a:t>
            </a:r>
            <a:endParaRPr lang="es-MX" sz="1600" b="1" noProof="1"/>
          </a:p>
        </p:txBody>
      </p:sp>
      <p:sp>
        <p:nvSpPr>
          <p:cNvPr id="14" name="Marco 13">
            <a:extLst>
              <a:ext uri="{FF2B5EF4-FFF2-40B4-BE49-F238E27FC236}">
                <a16:creationId xmlns:a16="http://schemas.microsoft.com/office/drawing/2014/main" id="{53EB09AF-3F87-770C-40A5-B2C3B2B1B7FF}"/>
              </a:ext>
            </a:extLst>
          </p:cNvPr>
          <p:cNvSpPr/>
          <p:nvPr/>
        </p:nvSpPr>
        <p:spPr>
          <a:xfrm>
            <a:off x="4286249" y="1058827"/>
            <a:ext cx="4629150" cy="4870485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</p:spTree>
    <p:extLst>
      <p:ext uri="{BB962C8B-B14F-4D97-AF65-F5344CB8AC3E}">
        <p14:creationId xmlns:p14="http://schemas.microsoft.com/office/powerpoint/2010/main" val="1390554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F6C4B-A6E8-4271-7B6F-8836C4693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B387489-1923-F59B-9092-0D1961D6F44B}"/>
              </a:ext>
            </a:extLst>
          </p:cNvPr>
          <p:cNvSpPr txBox="1"/>
          <p:nvPr/>
        </p:nvSpPr>
        <p:spPr>
          <a:xfrm>
            <a:off x="435768" y="1859339"/>
            <a:ext cx="82724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noProof="1">
                <a:solidFill>
                  <a:srgbClr val="9B333A"/>
                </a:solidFill>
              </a:rPr>
              <a:t>ACTIVIDADES DE SALUD FÍSICA Y CULTURALES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D44FFBF7-7A9F-F6DA-2136-BB61DF920A6B}"/>
              </a:ext>
            </a:extLst>
          </p:cNvPr>
          <p:cNvSpPr/>
          <p:nvPr/>
        </p:nvSpPr>
        <p:spPr>
          <a:xfrm>
            <a:off x="278587" y="1481969"/>
            <a:ext cx="8586825" cy="4204456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</p:spTree>
    <p:extLst>
      <p:ext uri="{BB962C8B-B14F-4D97-AF65-F5344CB8AC3E}">
        <p14:creationId xmlns:p14="http://schemas.microsoft.com/office/powerpoint/2010/main" val="817724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CAF3B26E-A846-9969-B38D-526957191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6D68A2F1-C0BD-E39A-48A7-98BEF98303F3}"/>
              </a:ext>
            </a:extLst>
          </p:cNvPr>
          <p:cNvSpPr/>
          <p:nvPr/>
        </p:nvSpPr>
        <p:spPr>
          <a:xfrm>
            <a:off x="367333" y="3673439"/>
            <a:ext cx="8409334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312" name="Google Shape;312;p49">
            <a:extLst>
              <a:ext uri="{FF2B5EF4-FFF2-40B4-BE49-F238E27FC236}">
                <a16:creationId xmlns:a16="http://schemas.microsoft.com/office/drawing/2014/main" id="{976934E3-49FB-AF11-BCDD-F1DB528F7D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968" y="787566"/>
            <a:ext cx="7308064" cy="78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SzPts val="4400"/>
            </a:pPr>
            <a:r>
              <a:rPr lang="es-MX" sz="2000" b="1" noProof="1">
                <a:latin typeface="+mn-lt"/>
              </a:rPr>
              <a:t>Día Internacional del Libro</a:t>
            </a:r>
            <a:br>
              <a:rPr lang="es-MX" sz="2000" b="1" noProof="1">
                <a:latin typeface="+mn-lt"/>
              </a:rPr>
            </a:br>
            <a:r>
              <a:rPr lang="es-MX" sz="2000" b="1" noProof="1">
                <a:latin typeface="+mn-lt"/>
              </a:rPr>
              <a:t>“Café Literario”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314A81-BCDC-C8B7-15AB-39C85CB26DFF}"/>
              </a:ext>
            </a:extLst>
          </p:cNvPr>
          <p:cNvSpPr txBox="1"/>
          <p:nvPr/>
        </p:nvSpPr>
        <p:spPr>
          <a:xfrm>
            <a:off x="917968" y="1767520"/>
            <a:ext cx="7058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noProof="1"/>
              <a:t>A fin de promover la salud mental de los colaboradores de la UTGuaymas y fomentar la lectura como un habito que contribuya al bienestar personal y profesional, se realizó el evento, café literario. Donde se compartieron fragmentos de lecturas diversas, haciendo una retroalimentación de las mismas, provocando un momento agradable y de tranquilidad entre los trabajadores.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B850AB-BD38-B101-DD15-41DEB6AD2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008" y="3401976"/>
            <a:ext cx="1503432" cy="26727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B7696C-7B80-0661-80F4-2C91D7488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58" y="3416265"/>
            <a:ext cx="4902134" cy="27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31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5247BC3B-CF06-2B57-C92F-B6CF010F1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79469465-8CAB-FA84-6B75-85717C864984}"/>
              </a:ext>
            </a:extLst>
          </p:cNvPr>
          <p:cNvSpPr/>
          <p:nvPr/>
        </p:nvSpPr>
        <p:spPr>
          <a:xfrm>
            <a:off x="367333" y="3429000"/>
            <a:ext cx="8409334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312" name="Google Shape;312;p49">
            <a:extLst>
              <a:ext uri="{FF2B5EF4-FFF2-40B4-BE49-F238E27FC236}">
                <a16:creationId xmlns:a16="http://schemas.microsoft.com/office/drawing/2014/main" id="{C3F258DB-2425-C191-5FCA-BBB308242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3708" y="792005"/>
            <a:ext cx="7308064" cy="78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ctr">
              <a:buSzPts val="4400"/>
            </a:pPr>
            <a:r>
              <a:rPr lang="es-MX" sz="2000" b="1" noProof="1">
                <a:latin typeface="+mn-lt"/>
              </a:rPr>
              <a:t>Charla a estudiantes: Consumo de drogas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9491E7-A2D4-43BE-4BF4-375A015EA817}"/>
              </a:ext>
            </a:extLst>
          </p:cNvPr>
          <p:cNvSpPr txBox="1"/>
          <p:nvPr/>
        </p:nvSpPr>
        <p:spPr>
          <a:xfrm>
            <a:off x="973708" y="1574510"/>
            <a:ext cx="7058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noProof="1"/>
              <a:t>La Universidad Tecnologica de Guaymas llevó a cabo la plática </a:t>
            </a:r>
            <a:r>
              <a:rPr lang="es-MX" sz="1600" b="1" i="1" noProof="1">
                <a:solidFill>
                  <a:srgbClr val="9B333A"/>
                </a:solidFill>
              </a:rPr>
              <a:t>Consumo de drogas</a:t>
            </a:r>
            <a:r>
              <a:rPr lang="es-MX" sz="1600" noProof="1"/>
              <a:t>, dirigida a estudiantes de la UTG, con el proposito de fomentar la prevencion y fortalecer la toma de decisions responsables entre la comunidad universitaria.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005EB7-E4A3-0009-E84A-69D25AC358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562"/>
          <a:stretch/>
        </p:blipFill>
        <p:spPr>
          <a:xfrm>
            <a:off x="4716713" y="2845204"/>
            <a:ext cx="3709772" cy="33466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70F398-F3B9-CE4A-2370-A0A54331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235"/>
          <a:stretch/>
        </p:blipFill>
        <p:spPr>
          <a:xfrm>
            <a:off x="720381" y="2845204"/>
            <a:ext cx="3402662" cy="33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38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FC902D03-E794-08EC-481C-67BFC476D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93CE53CE-64D7-0604-252C-58EBEE900A02}"/>
              </a:ext>
            </a:extLst>
          </p:cNvPr>
          <p:cNvSpPr/>
          <p:nvPr/>
        </p:nvSpPr>
        <p:spPr>
          <a:xfrm>
            <a:off x="367332" y="3673439"/>
            <a:ext cx="8548067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312" name="Google Shape;312;p49">
            <a:extLst>
              <a:ext uri="{FF2B5EF4-FFF2-40B4-BE49-F238E27FC236}">
                <a16:creationId xmlns:a16="http://schemas.microsoft.com/office/drawing/2014/main" id="{2096503D-D97F-1281-3118-E3DF7A408F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968" y="1710467"/>
            <a:ext cx="7308064" cy="1122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1600" dirty="0">
                <a:latin typeface="Arial"/>
                <a:ea typeface="Arial"/>
                <a:cs typeface="Arial"/>
                <a:sym typeface="Arial"/>
              </a:rPr>
              <a:t>La actividad fue impartida por la psicóloga Tania Denisse Castillo Ramos y la licenciada en ciencias de la  educación Minea Deneb Cota Acevedo, especialistas de la secretaria de las mujeres del Estado de Sonora  quienes  compartieron herramientas prácticas para la comunicación asertiva y la resolución pacifica de conflictos.</a:t>
            </a:r>
            <a:endParaRPr lang="es-ES" sz="1600" dirty="0"/>
          </a:p>
        </p:txBody>
      </p:sp>
      <p:sp>
        <p:nvSpPr>
          <p:cNvPr id="2" name="Google Shape;243;p37">
            <a:extLst>
              <a:ext uri="{FF2B5EF4-FFF2-40B4-BE49-F238E27FC236}">
                <a16:creationId xmlns:a16="http://schemas.microsoft.com/office/drawing/2014/main" id="{72C9E5EE-C9A6-6939-4C92-C53AF8609581}"/>
              </a:ext>
            </a:extLst>
          </p:cNvPr>
          <p:cNvSpPr txBox="1">
            <a:spLocks/>
          </p:cNvSpPr>
          <p:nvPr/>
        </p:nvSpPr>
        <p:spPr>
          <a:xfrm>
            <a:off x="812403" y="889710"/>
            <a:ext cx="7585873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</a:pPr>
            <a:r>
              <a:rPr lang="es-419" sz="2000" b="1" dirty="0">
                <a:latin typeface="+mn-lt"/>
              </a:rPr>
              <a:t>Conferencia: Inteligencia emocional y solución de conflictos</a:t>
            </a:r>
            <a:endParaRPr lang="es-419" sz="2000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0C2F5C-9ED0-10A0-2D82-61F8139E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365" y="3184561"/>
            <a:ext cx="4010140" cy="28402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BC9499-C6FF-145E-0AC4-A83A17D17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32" y="3184561"/>
            <a:ext cx="3835706" cy="28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30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E405BBC0-8714-6CDB-43FC-294EB340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228161BE-B0D0-247D-9177-B24472773436}"/>
              </a:ext>
            </a:extLst>
          </p:cNvPr>
          <p:cNvSpPr/>
          <p:nvPr/>
        </p:nvSpPr>
        <p:spPr>
          <a:xfrm>
            <a:off x="367332" y="3673439"/>
            <a:ext cx="8548067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312" name="Google Shape;312;p49">
            <a:extLst>
              <a:ext uri="{FF2B5EF4-FFF2-40B4-BE49-F238E27FC236}">
                <a16:creationId xmlns:a16="http://schemas.microsoft.com/office/drawing/2014/main" id="{DCF44EBB-FDAA-A256-C899-60586A41E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968" y="1676677"/>
            <a:ext cx="7308064" cy="78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1600" dirty="0">
                <a:latin typeface="Arial"/>
                <a:ea typeface="Arial"/>
                <a:cs typeface="Arial"/>
                <a:sym typeface="Arial"/>
              </a:rPr>
              <a:t>Como parte de las actividades de fomento a la salud de los estudiantes y personal de la Universidad se llevan a cabo actividades como la aplicación de dosis de vacunas y charlas preventivas.</a:t>
            </a:r>
            <a:endParaRPr lang="es-ES" sz="1600" dirty="0"/>
          </a:p>
        </p:txBody>
      </p:sp>
      <p:sp>
        <p:nvSpPr>
          <p:cNvPr id="2" name="Google Shape;243;p37">
            <a:extLst>
              <a:ext uri="{FF2B5EF4-FFF2-40B4-BE49-F238E27FC236}">
                <a16:creationId xmlns:a16="http://schemas.microsoft.com/office/drawing/2014/main" id="{2C6BEE25-809B-9F31-3E1F-88304C35AF67}"/>
              </a:ext>
            </a:extLst>
          </p:cNvPr>
          <p:cNvSpPr txBox="1">
            <a:spLocks/>
          </p:cNvSpPr>
          <p:nvPr/>
        </p:nvSpPr>
        <p:spPr>
          <a:xfrm>
            <a:off x="917968" y="913048"/>
            <a:ext cx="7202500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000" b="1" dirty="0">
                <a:latin typeface="+mn-lt"/>
              </a:rPr>
              <a:t>Instalación de Módulo PREVENIMSS</a:t>
            </a:r>
            <a:endParaRPr lang="es-419" sz="2000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7C26D9-EFC8-4BA3-F64F-D59DE6DBB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86" y="3414157"/>
            <a:ext cx="2130702" cy="25004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6076B6-6F19-CE0F-77B4-9205F88E2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792" y="3459306"/>
            <a:ext cx="2261722" cy="24856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1FFF30-B509-EE79-1364-A19F2BB74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179" y="3414157"/>
            <a:ext cx="2218372" cy="24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48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7FC5FDFB-E35C-C97E-E57A-613C082D4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3;p37">
            <a:extLst>
              <a:ext uri="{FF2B5EF4-FFF2-40B4-BE49-F238E27FC236}">
                <a16:creationId xmlns:a16="http://schemas.microsoft.com/office/drawing/2014/main" id="{ACFCE5CD-5DA9-DA37-6AC1-102A2A3DC7C2}"/>
              </a:ext>
            </a:extLst>
          </p:cNvPr>
          <p:cNvSpPr txBox="1">
            <a:spLocks/>
          </p:cNvSpPr>
          <p:nvPr/>
        </p:nvSpPr>
        <p:spPr>
          <a:xfrm>
            <a:off x="970750" y="1213715"/>
            <a:ext cx="7202500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Atenciones del área de Enfermería</a:t>
            </a:r>
          </a:p>
          <a:p>
            <a:pPr algn="ctr">
              <a:buSzPts val="3200"/>
            </a:pPr>
            <a:r>
              <a:rPr lang="es-419" sz="2800" b="1" dirty="0">
                <a:latin typeface="+mn-lt"/>
              </a:rPr>
              <a:t> </a:t>
            </a:r>
            <a:endParaRPr lang="es-419" sz="2800" dirty="0">
              <a:latin typeface="+mn-lt"/>
            </a:endParaRPr>
          </a:p>
        </p:txBody>
      </p:sp>
      <p:sp>
        <p:nvSpPr>
          <p:cNvPr id="10" name="Google Shape;243;p37">
            <a:extLst>
              <a:ext uri="{FF2B5EF4-FFF2-40B4-BE49-F238E27FC236}">
                <a16:creationId xmlns:a16="http://schemas.microsoft.com/office/drawing/2014/main" id="{CA75EB58-5765-3EEF-CC87-CA884A123154}"/>
              </a:ext>
            </a:extLst>
          </p:cNvPr>
          <p:cNvSpPr txBox="1">
            <a:spLocks/>
          </p:cNvSpPr>
          <p:nvPr/>
        </p:nvSpPr>
        <p:spPr>
          <a:xfrm>
            <a:off x="1008330" y="4918780"/>
            <a:ext cx="1271588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solidFill>
                  <a:srgbClr val="993366"/>
                </a:solidFill>
                <a:latin typeface="+mn-lt"/>
              </a:rPr>
              <a:t>enero </a:t>
            </a:r>
            <a:endParaRPr lang="es-419" sz="2800" dirty="0">
              <a:solidFill>
                <a:srgbClr val="993366"/>
              </a:solidFill>
              <a:latin typeface="+mn-lt"/>
            </a:endParaRPr>
          </a:p>
        </p:txBody>
      </p:sp>
      <p:sp>
        <p:nvSpPr>
          <p:cNvPr id="11" name="Google Shape;243;p37">
            <a:extLst>
              <a:ext uri="{FF2B5EF4-FFF2-40B4-BE49-F238E27FC236}">
                <a16:creationId xmlns:a16="http://schemas.microsoft.com/office/drawing/2014/main" id="{F3A1423D-FA0D-98AE-5954-467F49731F89}"/>
              </a:ext>
            </a:extLst>
          </p:cNvPr>
          <p:cNvSpPr txBox="1">
            <a:spLocks/>
          </p:cNvSpPr>
          <p:nvPr/>
        </p:nvSpPr>
        <p:spPr>
          <a:xfrm>
            <a:off x="2971350" y="4918780"/>
            <a:ext cx="1506836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solidFill>
                  <a:srgbClr val="993366"/>
                </a:solidFill>
                <a:latin typeface="+mn-lt"/>
              </a:rPr>
              <a:t>febrero </a:t>
            </a:r>
            <a:endParaRPr lang="es-419" sz="2800" dirty="0">
              <a:solidFill>
                <a:srgbClr val="993366"/>
              </a:solidFill>
              <a:latin typeface="+mn-lt"/>
            </a:endParaRPr>
          </a:p>
        </p:txBody>
      </p:sp>
      <p:sp>
        <p:nvSpPr>
          <p:cNvPr id="12" name="Google Shape;243;p37">
            <a:extLst>
              <a:ext uri="{FF2B5EF4-FFF2-40B4-BE49-F238E27FC236}">
                <a16:creationId xmlns:a16="http://schemas.microsoft.com/office/drawing/2014/main" id="{6B414FBA-D621-C1C9-456B-50AC9407D9F6}"/>
              </a:ext>
            </a:extLst>
          </p:cNvPr>
          <p:cNvSpPr txBox="1">
            <a:spLocks/>
          </p:cNvSpPr>
          <p:nvPr/>
        </p:nvSpPr>
        <p:spPr>
          <a:xfrm>
            <a:off x="5014238" y="4926069"/>
            <a:ext cx="1271588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solidFill>
                  <a:srgbClr val="993366"/>
                </a:solidFill>
                <a:latin typeface="+mn-lt"/>
              </a:rPr>
              <a:t>marzo </a:t>
            </a:r>
            <a:endParaRPr lang="es-419" sz="2800" dirty="0">
              <a:solidFill>
                <a:srgbClr val="993366"/>
              </a:solidFill>
              <a:latin typeface="+mn-lt"/>
            </a:endParaRPr>
          </a:p>
        </p:txBody>
      </p:sp>
      <p:sp>
        <p:nvSpPr>
          <p:cNvPr id="13" name="Google Shape;243;p37">
            <a:extLst>
              <a:ext uri="{FF2B5EF4-FFF2-40B4-BE49-F238E27FC236}">
                <a16:creationId xmlns:a16="http://schemas.microsoft.com/office/drawing/2014/main" id="{632325D0-F947-449D-0DA6-7FE229CF015D}"/>
              </a:ext>
            </a:extLst>
          </p:cNvPr>
          <p:cNvSpPr txBox="1">
            <a:spLocks/>
          </p:cNvSpPr>
          <p:nvPr/>
        </p:nvSpPr>
        <p:spPr>
          <a:xfrm>
            <a:off x="7137994" y="4918780"/>
            <a:ext cx="1271588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solidFill>
                  <a:srgbClr val="993366"/>
                </a:solidFill>
                <a:latin typeface="+mn-lt"/>
              </a:rPr>
              <a:t>abril </a:t>
            </a:r>
            <a:endParaRPr lang="es-419" sz="2800" dirty="0">
              <a:solidFill>
                <a:srgbClr val="993366"/>
              </a:solidFill>
              <a:latin typeface="+mn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7B797B0-7872-0B1F-75A2-C8D68497B700}"/>
              </a:ext>
            </a:extLst>
          </p:cNvPr>
          <p:cNvSpPr txBox="1"/>
          <p:nvPr/>
        </p:nvSpPr>
        <p:spPr>
          <a:xfrm>
            <a:off x="1157288" y="3506491"/>
            <a:ext cx="1271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B333A"/>
                </a:solidFill>
              </a:rPr>
              <a:t>36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B382912-F924-4282-1F13-3B2284F87703}"/>
              </a:ext>
            </a:extLst>
          </p:cNvPr>
          <p:cNvSpPr txBox="1"/>
          <p:nvPr/>
        </p:nvSpPr>
        <p:spPr>
          <a:xfrm>
            <a:off x="1381125" y="2093481"/>
            <a:ext cx="1271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B333A"/>
                </a:solidFill>
              </a:rPr>
              <a:t>8</a:t>
            </a:r>
          </a:p>
        </p:txBody>
      </p:sp>
      <p:sp>
        <p:nvSpPr>
          <p:cNvPr id="16" name="Google Shape;243;p37">
            <a:extLst>
              <a:ext uri="{FF2B5EF4-FFF2-40B4-BE49-F238E27FC236}">
                <a16:creationId xmlns:a16="http://schemas.microsoft.com/office/drawing/2014/main" id="{555B57F7-5E72-72FA-51AE-BD8E5711187D}"/>
              </a:ext>
            </a:extLst>
          </p:cNvPr>
          <p:cNvSpPr txBox="1">
            <a:spLocks/>
          </p:cNvSpPr>
          <p:nvPr/>
        </p:nvSpPr>
        <p:spPr>
          <a:xfrm>
            <a:off x="694288" y="2612350"/>
            <a:ext cx="1899671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personal </a:t>
            </a:r>
            <a:endParaRPr lang="es-419" sz="2800" dirty="0">
              <a:latin typeface="+mn-lt"/>
            </a:endParaRPr>
          </a:p>
        </p:txBody>
      </p:sp>
      <p:sp>
        <p:nvSpPr>
          <p:cNvPr id="17" name="Google Shape;243;p37">
            <a:extLst>
              <a:ext uri="{FF2B5EF4-FFF2-40B4-BE49-F238E27FC236}">
                <a16:creationId xmlns:a16="http://schemas.microsoft.com/office/drawing/2014/main" id="{CA2F6941-0644-AC2F-F41C-F4F4903236D1}"/>
              </a:ext>
            </a:extLst>
          </p:cNvPr>
          <p:cNvSpPr txBox="1">
            <a:spLocks/>
          </p:cNvSpPr>
          <p:nvPr/>
        </p:nvSpPr>
        <p:spPr>
          <a:xfrm>
            <a:off x="637139" y="3894415"/>
            <a:ext cx="1899671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alumnos </a:t>
            </a:r>
            <a:endParaRPr lang="es-419" sz="2800" dirty="0">
              <a:latin typeface="+mn-lt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75FBBC5-6D31-97CC-2270-33967CF9A45B}"/>
              </a:ext>
            </a:extLst>
          </p:cNvPr>
          <p:cNvSpPr txBox="1"/>
          <p:nvPr/>
        </p:nvSpPr>
        <p:spPr>
          <a:xfrm>
            <a:off x="3360154" y="3506491"/>
            <a:ext cx="1271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B333A"/>
                </a:solidFill>
              </a:rPr>
              <a:t>22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D4023E7-64B9-B24D-C708-9830652F0841}"/>
              </a:ext>
            </a:extLst>
          </p:cNvPr>
          <p:cNvSpPr txBox="1"/>
          <p:nvPr/>
        </p:nvSpPr>
        <p:spPr>
          <a:xfrm>
            <a:off x="3418908" y="2093481"/>
            <a:ext cx="1271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B333A"/>
                </a:solidFill>
              </a:rPr>
              <a:t>11</a:t>
            </a:r>
          </a:p>
        </p:txBody>
      </p:sp>
      <p:sp>
        <p:nvSpPr>
          <p:cNvPr id="20" name="Google Shape;243;p37">
            <a:extLst>
              <a:ext uri="{FF2B5EF4-FFF2-40B4-BE49-F238E27FC236}">
                <a16:creationId xmlns:a16="http://schemas.microsoft.com/office/drawing/2014/main" id="{67D585EF-679F-B2E3-B4E5-AF88833A4FED}"/>
              </a:ext>
            </a:extLst>
          </p:cNvPr>
          <p:cNvSpPr txBox="1">
            <a:spLocks/>
          </p:cNvSpPr>
          <p:nvPr/>
        </p:nvSpPr>
        <p:spPr>
          <a:xfrm>
            <a:off x="2774933" y="2612350"/>
            <a:ext cx="1899671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personal </a:t>
            </a:r>
            <a:endParaRPr lang="es-419" sz="2800" dirty="0">
              <a:latin typeface="+mn-lt"/>
            </a:endParaRPr>
          </a:p>
        </p:txBody>
      </p:sp>
      <p:sp>
        <p:nvSpPr>
          <p:cNvPr id="21" name="Google Shape;243;p37">
            <a:extLst>
              <a:ext uri="{FF2B5EF4-FFF2-40B4-BE49-F238E27FC236}">
                <a16:creationId xmlns:a16="http://schemas.microsoft.com/office/drawing/2014/main" id="{105FBCDD-3551-3493-EBAB-01E1F4CCA737}"/>
              </a:ext>
            </a:extLst>
          </p:cNvPr>
          <p:cNvSpPr txBox="1">
            <a:spLocks/>
          </p:cNvSpPr>
          <p:nvPr/>
        </p:nvSpPr>
        <p:spPr>
          <a:xfrm>
            <a:off x="2790825" y="3848083"/>
            <a:ext cx="1899671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alumnos </a:t>
            </a:r>
            <a:endParaRPr lang="es-419" sz="2800" dirty="0">
              <a:latin typeface="+mn-lt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77C0EFF-3143-FB04-9CDB-9F38E8E5A49F}"/>
              </a:ext>
            </a:extLst>
          </p:cNvPr>
          <p:cNvSpPr txBox="1"/>
          <p:nvPr/>
        </p:nvSpPr>
        <p:spPr>
          <a:xfrm>
            <a:off x="5328280" y="3447128"/>
            <a:ext cx="1271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B333A"/>
                </a:solidFill>
              </a:rPr>
              <a:t>23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73C11F9-067C-05B4-651E-459F992EE7DF}"/>
              </a:ext>
            </a:extLst>
          </p:cNvPr>
          <p:cNvSpPr txBox="1"/>
          <p:nvPr/>
        </p:nvSpPr>
        <p:spPr>
          <a:xfrm>
            <a:off x="5391016" y="2167996"/>
            <a:ext cx="1271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B333A"/>
                </a:solidFill>
              </a:rPr>
              <a:t>3</a:t>
            </a:r>
          </a:p>
        </p:txBody>
      </p:sp>
      <p:sp>
        <p:nvSpPr>
          <p:cNvPr id="24" name="Google Shape;243;p37">
            <a:extLst>
              <a:ext uri="{FF2B5EF4-FFF2-40B4-BE49-F238E27FC236}">
                <a16:creationId xmlns:a16="http://schemas.microsoft.com/office/drawing/2014/main" id="{65E3A7D2-8603-5FC1-D2CA-DC772496434D}"/>
              </a:ext>
            </a:extLst>
          </p:cNvPr>
          <p:cNvSpPr txBox="1">
            <a:spLocks/>
          </p:cNvSpPr>
          <p:nvPr/>
        </p:nvSpPr>
        <p:spPr>
          <a:xfrm>
            <a:off x="4700197" y="2597485"/>
            <a:ext cx="1899671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personal </a:t>
            </a:r>
            <a:endParaRPr lang="es-419" sz="2800" dirty="0">
              <a:latin typeface="+mn-lt"/>
            </a:endParaRPr>
          </a:p>
        </p:txBody>
      </p:sp>
      <p:sp>
        <p:nvSpPr>
          <p:cNvPr id="25" name="Google Shape;243;p37">
            <a:extLst>
              <a:ext uri="{FF2B5EF4-FFF2-40B4-BE49-F238E27FC236}">
                <a16:creationId xmlns:a16="http://schemas.microsoft.com/office/drawing/2014/main" id="{B51085AA-2C86-AF1A-438B-9C29095B0473}"/>
              </a:ext>
            </a:extLst>
          </p:cNvPr>
          <p:cNvSpPr txBox="1">
            <a:spLocks/>
          </p:cNvSpPr>
          <p:nvPr/>
        </p:nvSpPr>
        <p:spPr>
          <a:xfrm>
            <a:off x="4808131" y="3835052"/>
            <a:ext cx="1899671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alumnos </a:t>
            </a:r>
            <a:endParaRPr lang="es-419" sz="2800" dirty="0">
              <a:latin typeface="+mn-lt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457A193-987F-D386-B86D-CAC4023E34E4}"/>
              </a:ext>
            </a:extLst>
          </p:cNvPr>
          <p:cNvSpPr txBox="1"/>
          <p:nvPr/>
        </p:nvSpPr>
        <p:spPr>
          <a:xfrm>
            <a:off x="7175101" y="3404508"/>
            <a:ext cx="1271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B333A"/>
                </a:solidFill>
              </a:rPr>
              <a:t>8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44D9B05-A087-CBCE-119E-D6F98AE7006E}"/>
              </a:ext>
            </a:extLst>
          </p:cNvPr>
          <p:cNvSpPr txBox="1"/>
          <p:nvPr/>
        </p:nvSpPr>
        <p:spPr>
          <a:xfrm>
            <a:off x="7499592" y="2124186"/>
            <a:ext cx="1271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B333A"/>
                </a:solidFill>
              </a:rPr>
              <a:t>6</a:t>
            </a:r>
          </a:p>
        </p:txBody>
      </p:sp>
      <p:sp>
        <p:nvSpPr>
          <p:cNvPr id="28" name="Google Shape;243;p37">
            <a:extLst>
              <a:ext uri="{FF2B5EF4-FFF2-40B4-BE49-F238E27FC236}">
                <a16:creationId xmlns:a16="http://schemas.microsoft.com/office/drawing/2014/main" id="{0BC8C9BD-8591-EA5A-F975-2D606D796C9F}"/>
              </a:ext>
            </a:extLst>
          </p:cNvPr>
          <p:cNvSpPr txBox="1">
            <a:spLocks/>
          </p:cNvSpPr>
          <p:nvPr/>
        </p:nvSpPr>
        <p:spPr>
          <a:xfrm>
            <a:off x="6812755" y="2739561"/>
            <a:ext cx="1899671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personal </a:t>
            </a:r>
            <a:endParaRPr lang="es-419" sz="2800" dirty="0">
              <a:latin typeface="+mn-lt"/>
            </a:endParaRPr>
          </a:p>
        </p:txBody>
      </p:sp>
      <p:sp>
        <p:nvSpPr>
          <p:cNvPr id="29" name="Google Shape;243;p37">
            <a:extLst>
              <a:ext uri="{FF2B5EF4-FFF2-40B4-BE49-F238E27FC236}">
                <a16:creationId xmlns:a16="http://schemas.microsoft.com/office/drawing/2014/main" id="{AE3AF8C2-6D09-43BA-5197-F9CC15F9B098}"/>
              </a:ext>
            </a:extLst>
          </p:cNvPr>
          <p:cNvSpPr txBox="1">
            <a:spLocks/>
          </p:cNvSpPr>
          <p:nvPr/>
        </p:nvSpPr>
        <p:spPr>
          <a:xfrm>
            <a:off x="6812754" y="3835052"/>
            <a:ext cx="1899671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800" b="1" dirty="0">
                <a:latin typeface="+mn-lt"/>
              </a:rPr>
              <a:t>alumnos </a:t>
            </a:r>
            <a:endParaRPr lang="es-419" sz="2800" dirty="0">
              <a:latin typeface="+mn-lt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FF3D69C-5AEE-D00D-4553-A7A9834BDC3D}"/>
              </a:ext>
            </a:extLst>
          </p:cNvPr>
          <p:cNvSpPr/>
          <p:nvPr/>
        </p:nvSpPr>
        <p:spPr>
          <a:xfrm>
            <a:off x="0" y="2114674"/>
            <a:ext cx="9144000" cy="1236512"/>
          </a:xfrm>
          <a:prstGeom prst="rect">
            <a:avLst/>
          </a:prstGeom>
          <a:solidFill>
            <a:srgbClr val="929292">
              <a:alpha val="4549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DA2BA46-0302-C062-2F4A-7A7570016D47}"/>
              </a:ext>
            </a:extLst>
          </p:cNvPr>
          <p:cNvSpPr/>
          <p:nvPr/>
        </p:nvSpPr>
        <p:spPr>
          <a:xfrm>
            <a:off x="0" y="3536262"/>
            <a:ext cx="9144000" cy="1236512"/>
          </a:xfrm>
          <a:prstGeom prst="rect">
            <a:avLst/>
          </a:prstGeom>
          <a:solidFill>
            <a:srgbClr val="006B6E">
              <a:alpha val="4549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935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52A1C-1FA9-6C7C-255D-5F021E20D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097A191-87BA-7886-679A-CA13637D92B8}"/>
              </a:ext>
            </a:extLst>
          </p:cNvPr>
          <p:cNvSpPr txBox="1"/>
          <p:nvPr/>
        </p:nvSpPr>
        <p:spPr>
          <a:xfrm>
            <a:off x="435768" y="2014536"/>
            <a:ext cx="82724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noProof="1">
                <a:solidFill>
                  <a:srgbClr val="9B333A"/>
                </a:solidFill>
              </a:rPr>
              <a:t>ALIANZAS Y CONVENIOS DE COLABORACIÓN</a:t>
            </a: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6AA16BEF-78CD-EAD8-65AA-6CF160881893}"/>
              </a:ext>
            </a:extLst>
          </p:cNvPr>
          <p:cNvSpPr/>
          <p:nvPr/>
        </p:nvSpPr>
        <p:spPr>
          <a:xfrm>
            <a:off x="278587" y="1481969"/>
            <a:ext cx="8586825" cy="4204456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</p:spTree>
    <p:extLst>
      <p:ext uri="{BB962C8B-B14F-4D97-AF65-F5344CB8AC3E}">
        <p14:creationId xmlns:p14="http://schemas.microsoft.com/office/powerpoint/2010/main" val="3917878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04E49D7F-3766-F20B-539B-6F5F1E574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3;p37">
            <a:extLst>
              <a:ext uri="{FF2B5EF4-FFF2-40B4-BE49-F238E27FC236}">
                <a16:creationId xmlns:a16="http://schemas.microsoft.com/office/drawing/2014/main" id="{A6C515BB-51CF-6ECC-24B3-6AF10075CF76}"/>
              </a:ext>
            </a:extLst>
          </p:cNvPr>
          <p:cNvSpPr txBox="1">
            <a:spLocks/>
          </p:cNvSpPr>
          <p:nvPr/>
        </p:nvSpPr>
        <p:spPr>
          <a:xfrm>
            <a:off x="970750" y="857517"/>
            <a:ext cx="7202500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000" b="1" dirty="0">
                <a:latin typeface="+mn-lt"/>
              </a:rPr>
              <a:t>Atenciones del área de Psicología</a:t>
            </a:r>
          </a:p>
          <a:p>
            <a:pPr algn="ctr">
              <a:buSzPts val="3200"/>
            </a:pPr>
            <a:r>
              <a:rPr lang="es-419" sz="2000" b="1" dirty="0">
                <a:solidFill>
                  <a:srgbClr val="9B333A"/>
                </a:solidFill>
                <a:latin typeface="+mn-lt"/>
              </a:rPr>
              <a:t> enero-abril 2026</a:t>
            </a:r>
            <a:endParaRPr lang="es-419" sz="2000" dirty="0">
              <a:solidFill>
                <a:srgbClr val="9B333A"/>
              </a:solidFill>
              <a:latin typeface="+mn-lt"/>
            </a:endParaRPr>
          </a:p>
        </p:txBody>
      </p:sp>
      <p:sp>
        <p:nvSpPr>
          <p:cNvPr id="10" name="Google Shape;243;p37">
            <a:extLst>
              <a:ext uri="{FF2B5EF4-FFF2-40B4-BE49-F238E27FC236}">
                <a16:creationId xmlns:a16="http://schemas.microsoft.com/office/drawing/2014/main" id="{89A94954-A71C-EA64-787E-5EAF7B4FEB92}"/>
              </a:ext>
            </a:extLst>
          </p:cNvPr>
          <p:cNvSpPr txBox="1">
            <a:spLocks/>
          </p:cNvSpPr>
          <p:nvPr/>
        </p:nvSpPr>
        <p:spPr>
          <a:xfrm>
            <a:off x="5606296" y="3585809"/>
            <a:ext cx="3187712" cy="82075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000" b="1" dirty="0">
                <a:solidFill>
                  <a:srgbClr val="9B333A"/>
                </a:solidFill>
                <a:latin typeface="+mn-lt"/>
              </a:rPr>
              <a:t>Depresión </a:t>
            </a:r>
            <a:endParaRPr lang="es-419" sz="2000" dirty="0">
              <a:solidFill>
                <a:srgbClr val="9B333A"/>
              </a:solidFill>
              <a:latin typeface="+mn-lt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F65980B-49C3-6FC6-F838-C2B254505323}"/>
              </a:ext>
            </a:extLst>
          </p:cNvPr>
          <p:cNvSpPr/>
          <p:nvPr/>
        </p:nvSpPr>
        <p:spPr>
          <a:xfrm>
            <a:off x="1241413" y="1972398"/>
            <a:ext cx="3730638" cy="3671887"/>
          </a:xfrm>
          <a:prstGeom prst="ellipse">
            <a:avLst/>
          </a:prstGeom>
          <a:solidFill>
            <a:srgbClr val="006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3000" dirty="0"/>
              <a:t>98</a:t>
            </a:r>
          </a:p>
        </p:txBody>
      </p:sp>
      <p:sp>
        <p:nvSpPr>
          <p:cNvPr id="4" name="Google Shape;243;p37">
            <a:extLst>
              <a:ext uri="{FF2B5EF4-FFF2-40B4-BE49-F238E27FC236}">
                <a16:creationId xmlns:a16="http://schemas.microsoft.com/office/drawing/2014/main" id="{F9AE5E85-3070-53F5-6969-9F87D6E81D2E}"/>
              </a:ext>
            </a:extLst>
          </p:cNvPr>
          <p:cNvSpPr txBox="1">
            <a:spLocks/>
          </p:cNvSpPr>
          <p:nvPr/>
        </p:nvSpPr>
        <p:spPr>
          <a:xfrm>
            <a:off x="5576122" y="2407981"/>
            <a:ext cx="3187712" cy="82075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000" b="1" dirty="0">
                <a:solidFill>
                  <a:srgbClr val="9B333A"/>
                </a:solidFill>
                <a:latin typeface="+mn-lt"/>
              </a:rPr>
              <a:t>Conflictos interpersonales </a:t>
            </a:r>
            <a:endParaRPr lang="es-419" sz="2000" dirty="0">
              <a:solidFill>
                <a:srgbClr val="9B333A"/>
              </a:solidFill>
              <a:latin typeface="+mn-lt"/>
            </a:endParaRPr>
          </a:p>
        </p:txBody>
      </p:sp>
      <p:sp>
        <p:nvSpPr>
          <p:cNvPr id="5" name="Google Shape;243;p37">
            <a:extLst>
              <a:ext uri="{FF2B5EF4-FFF2-40B4-BE49-F238E27FC236}">
                <a16:creationId xmlns:a16="http://schemas.microsoft.com/office/drawing/2014/main" id="{C311C252-8BF0-DAD2-084A-34A7008BC99C}"/>
              </a:ext>
            </a:extLst>
          </p:cNvPr>
          <p:cNvSpPr txBox="1">
            <a:spLocks/>
          </p:cNvSpPr>
          <p:nvPr/>
        </p:nvSpPr>
        <p:spPr>
          <a:xfrm>
            <a:off x="5636470" y="4643748"/>
            <a:ext cx="3187712" cy="82075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000" b="1" dirty="0">
                <a:solidFill>
                  <a:srgbClr val="9B333A"/>
                </a:solidFill>
                <a:latin typeface="+mn-lt"/>
              </a:rPr>
              <a:t>Relacionadas con parejas sentimentales </a:t>
            </a:r>
            <a:endParaRPr lang="es-419" sz="2000" dirty="0">
              <a:solidFill>
                <a:srgbClr val="9B333A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E3D2CA-8D09-4E43-B99F-4ED380DC67BE}"/>
              </a:ext>
            </a:extLst>
          </p:cNvPr>
          <p:cNvSpPr txBox="1"/>
          <p:nvPr/>
        </p:nvSpPr>
        <p:spPr>
          <a:xfrm>
            <a:off x="5685660" y="2050909"/>
            <a:ext cx="2968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9B333A"/>
                </a:solidFill>
              </a:rPr>
              <a:t>Principales motivos de consulta</a:t>
            </a:r>
          </a:p>
        </p:txBody>
      </p:sp>
    </p:spTree>
    <p:extLst>
      <p:ext uri="{BB962C8B-B14F-4D97-AF65-F5344CB8AC3E}">
        <p14:creationId xmlns:p14="http://schemas.microsoft.com/office/powerpoint/2010/main" val="2948742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2D656EBA-FEA7-A140-8C95-CE1531103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7E11984D-E618-195A-E29A-5CAD0D484DBD}"/>
              </a:ext>
            </a:extLst>
          </p:cNvPr>
          <p:cNvSpPr/>
          <p:nvPr/>
        </p:nvSpPr>
        <p:spPr>
          <a:xfrm>
            <a:off x="297966" y="2844764"/>
            <a:ext cx="8588859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312" name="Google Shape;312;p49">
            <a:extLst>
              <a:ext uri="{FF2B5EF4-FFF2-40B4-BE49-F238E27FC236}">
                <a16:creationId xmlns:a16="http://schemas.microsoft.com/office/drawing/2014/main" id="{1429FA58-7373-288E-464D-BAB1F1F2D9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968" y="1676677"/>
            <a:ext cx="7308064" cy="782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1600" dirty="0">
                <a:latin typeface="Arial"/>
                <a:cs typeface="Arial"/>
                <a:sym typeface="Arial"/>
              </a:rPr>
              <a:t>Se realizó la entrega de material deportivo por parte del rector, Mtro. David Pintor Hernández, a equipos representativos de la universidad en diferentes disciplinas. </a:t>
            </a:r>
            <a:endParaRPr lang="es-ES" sz="1600" dirty="0"/>
          </a:p>
        </p:txBody>
      </p:sp>
      <p:sp>
        <p:nvSpPr>
          <p:cNvPr id="2" name="Google Shape;243;p37">
            <a:extLst>
              <a:ext uri="{FF2B5EF4-FFF2-40B4-BE49-F238E27FC236}">
                <a16:creationId xmlns:a16="http://schemas.microsoft.com/office/drawing/2014/main" id="{D6B94B66-5A7E-C17C-C86F-AEC5D1D086C1}"/>
              </a:ext>
            </a:extLst>
          </p:cNvPr>
          <p:cNvSpPr txBox="1">
            <a:spLocks/>
          </p:cNvSpPr>
          <p:nvPr/>
        </p:nvSpPr>
        <p:spPr>
          <a:xfrm>
            <a:off x="917968" y="913048"/>
            <a:ext cx="7202500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000" b="1" dirty="0">
                <a:latin typeface="+mn-lt"/>
              </a:rPr>
              <a:t>Entrega de material deportivo a equipos universitarios</a:t>
            </a:r>
            <a:endParaRPr lang="es-419" sz="2000" dirty="0">
              <a:latin typeface="+mn-lt"/>
            </a:endParaRPr>
          </a:p>
        </p:txBody>
      </p:sp>
      <p:pic>
        <p:nvPicPr>
          <p:cNvPr id="3" name="Google Shape;135;p20">
            <a:extLst>
              <a:ext uri="{FF2B5EF4-FFF2-40B4-BE49-F238E27FC236}">
                <a16:creationId xmlns:a16="http://schemas.microsoft.com/office/drawing/2014/main" id="{AC8AA0DC-3716-00AC-E5EF-873055619CE9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882" t="34829" r="882" b="31134"/>
          <a:stretch/>
        </p:blipFill>
        <p:spPr>
          <a:xfrm>
            <a:off x="463325" y="2546459"/>
            <a:ext cx="3881437" cy="28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424C16B-3FF4-5965-4FF9-24130B777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368" y="2546458"/>
            <a:ext cx="4289482" cy="285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66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EBEA0059-7CCA-DB0F-438B-E12516E8C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B118FEFD-1D42-714B-20FE-F101800D8468}"/>
              </a:ext>
            </a:extLst>
          </p:cNvPr>
          <p:cNvSpPr/>
          <p:nvPr/>
        </p:nvSpPr>
        <p:spPr>
          <a:xfrm>
            <a:off x="297966" y="2844764"/>
            <a:ext cx="8588859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2" name="Google Shape;243;p37">
            <a:extLst>
              <a:ext uri="{FF2B5EF4-FFF2-40B4-BE49-F238E27FC236}">
                <a16:creationId xmlns:a16="http://schemas.microsoft.com/office/drawing/2014/main" id="{35DF434F-2058-ABA3-793B-7837A244EEA3}"/>
              </a:ext>
            </a:extLst>
          </p:cNvPr>
          <p:cNvSpPr txBox="1">
            <a:spLocks/>
          </p:cNvSpPr>
          <p:nvPr/>
        </p:nvSpPr>
        <p:spPr>
          <a:xfrm>
            <a:off x="970750" y="728717"/>
            <a:ext cx="7202500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000" b="1" dirty="0">
                <a:latin typeface="+mn-lt"/>
              </a:rPr>
              <a:t>Encuentros deportivos con otras instituciones</a:t>
            </a:r>
            <a:endParaRPr lang="es-419" sz="2000" dirty="0">
              <a:latin typeface="+mn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CC5F7B-6627-D421-779D-0A9F310A8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79" y="1744591"/>
            <a:ext cx="3394482" cy="25458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DC3CE6A-3F9D-0015-A414-228C59788A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762" r="5009" b="13925"/>
          <a:stretch/>
        </p:blipFill>
        <p:spPr>
          <a:xfrm>
            <a:off x="1079979" y="4388446"/>
            <a:ext cx="3279682" cy="18587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C2B59B-BAD6-C63C-5B4A-ECFD011DD6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58" t="31191" r="19755" b="3785"/>
          <a:stretch/>
        </p:blipFill>
        <p:spPr>
          <a:xfrm>
            <a:off x="4726940" y="1889702"/>
            <a:ext cx="3665320" cy="23498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008E074-C44B-252F-7433-FB509E9FC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410" y="4345996"/>
            <a:ext cx="3066611" cy="19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27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FEA7F756-5512-1DF7-F41A-A70B56E8D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>
            <a:extLst>
              <a:ext uri="{FF2B5EF4-FFF2-40B4-BE49-F238E27FC236}">
                <a16:creationId xmlns:a16="http://schemas.microsoft.com/office/drawing/2014/main" id="{2667A74A-280F-7686-808E-7C3D9DC3AB23}"/>
              </a:ext>
            </a:extLst>
          </p:cNvPr>
          <p:cNvSpPr/>
          <p:nvPr/>
        </p:nvSpPr>
        <p:spPr>
          <a:xfrm>
            <a:off x="277569" y="3447447"/>
            <a:ext cx="8588859" cy="200025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2" name="Google Shape;243;p37">
            <a:extLst>
              <a:ext uri="{FF2B5EF4-FFF2-40B4-BE49-F238E27FC236}">
                <a16:creationId xmlns:a16="http://schemas.microsoft.com/office/drawing/2014/main" id="{1D29EBDE-FBD9-CED6-B759-FE1FD5036DEB}"/>
              </a:ext>
            </a:extLst>
          </p:cNvPr>
          <p:cNvSpPr txBox="1">
            <a:spLocks/>
          </p:cNvSpPr>
          <p:nvPr/>
        </p:nvSpPr>
        <p:spPr>
          <a:xfrm>
            <a:off x="1085850" y="728717"/>
            <a:ext cx="7202500" cy="8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s-419" sz="2000" b="1" dirty="0">
                <a:latin typeface="+mn-lt"/>
              </a:rPr>
              <a:t>Activación física de personal administrativo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D05D58-941E-385E-47D0-DED6404D267D}"/>
              </a:ext>
            </a:extLst>
          </p:cNvPr>
          <p:cNvSpPr txBox="1"/>
          <p:nvPr/>
        </p:nvSpPr>
        <p:spPr>
          <a:xfrm>
            <a:off x="1085850" y="1431011"/>
            <a:ext cx="6972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SzPts val="3200"/>
            </a:pPr>
            <a:r>
              <a:rPr lang="es-419" sz="1600" dirty="0">
                <a:latin typeface="+mn-lt"/>
              </a:rPr>
              <a:t>A fin de combatir el sedentarismo y promover las actividades físicas y de salud dentro de la jornada laboral, se realizan pausas activas donde en lapsos de 5 minutos se realizan ejercicios sencillos de movimiento y circulación.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16A164E-EDE5-D993-0752-0C4A8EE8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4" y="2626691"/>
            <a:ext cx="6343650" cy="356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00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DB05F-3839-01A0-4145-BE455D14C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0ED02B4-B08E-E047-0656-066357B03E65}"/>
              </a:ext>
            </a:extLst>
          </p:cNvPr>
          <p:cNvSpPr txBox="1"/>
          <p:nvPr/>
        </p:nvSpPr>
        <p:spPr>
          <a:xfrm>
            <a:off x="329574" y="2022302"/>
            <a:ext cx="8701421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 VINCULACIÓN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068729-4DF6-6CE0-7497-D9054DB4B53A}"/>
              </a:ext>
            </a:extLst>
          </p:cNvPr>
          <p:cNvSpPr txBox="1"/>
          <p:nvPr/>
        </p:nvSpPr>
        <p:spPr>
          <a:xfrm>
            <a:off x="2568329" y="3832443"/>
            <a:ext cx="4007340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13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ENERO-ABRIL 2026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7C0AE14-F2FB-4A52-246C-95C42E34C003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EBFC063-8C89-0F42-E0B5-563183B28EDE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178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E3335-1615-1581-1F68-C3BF8ADF9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;p15">
            <a:extLst>
              <a:ext uri="{FF2B5EF4-FFF2-40B4-BE49-F238E27FC236}">
                <a16:creationId xmlns:a16="http://schemas.microsoft.com/office/drawing/2014/main" id="{FB34EF5F-931E-C53D-B76C-05777549B5B7}"/>
              </a:ext>
            </a:extLst>
          </p:cNvPr>
          <p:cNvSpPr txBox="1"/>
          <p:nvPr/>
        </p:nvSpPr>
        <p:spPr>
          <a:xfrm>
            <a:off x="1155554" y="836590"/>
            <a:ext cx="68328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noProof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Firma de acuerdo de colaboración con </a:t>
            </a:r>
            <a:r>
              <a:rPr lang="es-MX" sz="2000" b="1" noProof="1">
                <a:solidFill>
                  <a:srgbClr val="9B333A"/>
                </a:solidFill>
                <a:latin typeface="+mn-lt"/>
                <a:ea typeface="Calibri"/>
                <a:cs typeface="Calibri"/>
                <a:sym typeface="Calibri"/>
              </a:rPr>
              <a:t>AMIGO LNG</a:t>
            </a:r>
            <a:r>
              <a:rPr lang="es-MX" sz="2000" b="1" noProof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lang="es-MX" sz="2000" b="1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id="{022AD359-CAE1-91B5-BE74-716395078AE5}"/>
              </a:ext>
            </a:extLst>
          </p:cNvPr>
          <p:cNvSpPr/>
          <p:nvPr/>
        </p:nvSpPr>
        <p:spPr>
          <a:xfrm>
            <a:off x="357187" y="3754586"/>
            <a:ext cx="8392411" cy="190756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806596-A2CC-D8F2-D10E-70241443D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82" y="2757488"/>
            <a:ext cx="7045436" cy="333572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17FDD3B-B636-8721-CBE2-2BC639F68690}"/>
              </a:ext>
            </a:extLst>
          </p:cNvPr>
          <p:cNvSpPr txBox="1"/>
          <p:nvPr/>
        </p:nvSpPr>
        <p:spPr>
          <a:xfrm>
            <a:off x="1136946" y="1267654"/>
            <a:ext cx="6832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noProof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La Universidad Tecnológica de Guaymas (UTG) formalizó un acuerdo de colaboración con Amigo LNG, a través del proyecto Amigo: American Mexican integrated Gas Operations, con el objetivo de establecer mecanismos de cooperación en áreas académicas, tecnológicas y de formación de recursos humanos.</a:t>
            </a:r>
            <a:endParaRPr lang="es-MX" sz="1600" noProof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623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;p15">
            <a:extLst>
              <a:ext uri="{FF2B5EF4-FFF2-40B4-BE49-F238E27FC236}">
                <a16:creationId xmlns:a16="http://schemas.microsoft.com/office/drawing/2014/main" id="{B81DEC1C-E40A-F610-F4DA-25095D2C42CF}"/>
              </a:ext>
            </a:extLst>
          </p:cNvPr>
          <p:cNvSpPr txBox="1"/>
          <p:nvPr/>
        </p:nvSpPr>
        <p:spPr>
          <a:xfrm>
            <a:off x="765914" y="1162409"/>
            <a:ext cx="7792297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noProof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Firma de acuerdo de colaboración con </a:t>
            </a:r>
            <a:r>
              <a:rPr lang="es-MX" sz="2000" b="1" noProof="1">
                <a:solidFill>
                  <a:srgbClr val="9B333A"/>
                </a:solidFill>
                <a:latin typeface="+mn-lt"/>
                <a:ea typeface="Calibri"/>
                <a:cs typeface="Calibri"/>
                <a:sym typeface="Calibri"/>
              </a:rPr>
              <a:t>Cet Mar 03 Guaymas</a:t>
            </a:r>
            <a:endParaRPr lang="es-MX" sz="2000" b="1" noProof="1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b="1" noProof="1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noProof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En alineación con la  visión del gobierno de Sonora de impulsar alianzas estratégicas que fortalezcan la formación académica y profesional de la juventud, se promueve la colaboración entre instituciones educativas como una herramienta clave para ampliar oportunidades de desarrollo.</a:t>
            </a:r>
            <a:endParaRPr lang="es-MX" sz="1800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id="{FB0C5155-CF25-BB47-1949-BBE426A4977E}"/>
              </a:ext>
            </a:extLst>
          </p:cNvPr>
          <p:cNvSpPr/>
          <p:nvPr/>
        </p:nvSpPr>
        <p:spPr>
          <a:xfrm>
            <a:off x="765914" y="3571875"/>
            <a:ext cx="7730016" cy="190756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4" name="Google Shape;99;p15">
            <a:extLst>
              <a:ext uri="{FF2B5EF4-FFF2-40B4-BE49-F238E27FC236}">
                <a16:creationId xmlns:a16="http://schemas.microsoft.com/office/drawing/2014/main" id="{71C9B2C3-7D32-BB0D-0A13-58DDB7F2724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43071" b="22230"/>
          <a:stretch/>
        </p:blipFill>
        <p:spPr>
          <a:xfrm>
            <a:off x="1393794" y="3259674"/>
            <a:ext cx="2956265" cy="2672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15">
            <a:extLst>
              <a:ext uri="{FF2B5EF4-FFF2-40B4-BE49-F238E27FC236}">
                <a16:creationId xmlns:a16="http://schemas.microsoft.com/office/drawing/2014/main" id="{34C15CEE-E04E-D37C-E202-0F5CCA5849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5277" r="4623" b="18880"/>
          <a:stretch>
            <a:fillRect/>
          </a:stretch>
        </p:blipFill>
        <p:spPr>
          <a:xfrm>
            <a:off x="5007006" y="3259674"/>
            <a:ext cx="2831977" cy="2672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65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EA295-E0B2-AA0C-A5E9-01A0F3685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;p15">
            <a:extLst>
              <a:ext uri="{FF2B5EF4-FFF2-40B4-BE49-F238E27FC236}">
                <a16:creationId xmlns:a16="http://schemas.microsoft.com/office/drawing/2014/main" id="{12D6E22F-662D-B5A8-7465-766F7B6D258F}"/>
              </a:ext>
            </a:extLst>
          </p:cNvPr>
          <p:cNvSpPr txBox="1"/>
          <p:nvPr/>
        </p:nvSpPr>
        <p:spPr>
          <a:xfrm>
            <a:off x="685818" y="912575"/>
            <a:ext cx="779229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noProof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Firma de Convenio de colaboración con </a:t>
            </a:r>
            <a:r>
              <a:rPr lang="es-MX" sz="2000" b="1" noProof="1">
                <a:solidFill>
                  <a:srgbClr val="9B333A"/>
                </a:solidFill>
                <a:latin typeface="+mn-lt"/>
                <a:ea typeface="Calibri"/>
                <a:cs typeface="Calibri"/>
                <a:sym typeface="Calibri"/>
              </a:rPr>
              <a:t>planta SELECTA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noProof="1">
                <a:solidFill>
                  <a:srgbClr val="0A0A0A"/>
                </a:solidFill>
                <a:effectLst/>
                <a:latin typeface="+mn-lt"/>
              </a:rPr>
              <a:t>La Universidad Tecnológica de Guaymas (UTGuaymas) firmó un convenio de colaboración con la empresa </a:t>
            </a:r>
            <a:r>
              <a:rPr lang="es-MX" sz="1600" b="1" i="0" noProof="1">
                <a:solidFill>
                  <a:srgbClr val="0A0A0A"/>
                </a:solidFill>
                <a:effectLst/>
                <a:latin typeface="+mn-lt"/>
              </a:rPr>
              <a:t>Selecta</a:t>
            </a:r>
            <a:r>
              <a:rPr lang="es-MX" sz="1600" b="0" i="0" noProof="1">
                <a:solidFill>
                  <a:srgbClr val="0A0A0A"/>
                </a:solidFill>
                <a:effectLst/>
                <a:latin typeface="+mn-lt"/>
              </a:rPr>
              <a:t> (especializada en acuicultura, pesca y comercialización de productos del mar). Este acuerdo impulsa las estadías profesionales, prácticas y el desarrollo laboral para los estudiantes de la región. </a:t>
            </a:r>
            <a:r>
              <a:rPr lang="es-MX" sz="1600" b="1" noProof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lang="es-MX" sz="1600" b="1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id="{1013E773-C7C8-7147-71B9-185D58F69B71}"/>
              </a:ext>
            </a:extLst>
          </p:cNvPr>
          <p:cNvSpPr/>
          <p:nvPr/>
        </p:nvSpPr>
        <p:spPr>
          <a:xfrm>
            <a:off x="385762" y="3011636"/>
            <a:ext cx="8392411" cy="190756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33736D-7931-067C-C2DE-7D47B062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388" y="2487157"/>
            <a:ext cx="2850236" cy="31210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357CE5-DA84-6EC9-96EE-D1320707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56" y="2487157"/>
            <a:ext cx="4898862" cy="31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72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6CFB6-BEE3-8542-3771-5C9F974AC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;p15">
            <a:extLst>
              <a:ext uri="{FF2B5EF4-FFF2-40B4-BE49-F238E27FC236}">
                <a16:creationId xmlns:a16="http://schemas.microsoft.com/office/drawing/2014/main" id="{B33943AB-2737-C8A4-B263-5682CC334AC8}"/>
              </a:ext>
            </a:extLst>
          </p:cNvPr>
          <p:cNvSpPr txBox="1"/>
          <p:nvPr/>
        </p:nvSpPr>
        <p:spPr>
          <a:xfrm>
            <a:off x="486971" y="815486"/>
            <a:ext cx="7792297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noProof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Firma de acuerdo de colaboración con </a:t>
            </a:r>
            <a:r>
              <a:rPr lang="es-MX" sz="2000" b="1" noProof="1">
                <a:solidFill>
                  <a:srgbClr val="9B333A"/>
                </a:solidFill>
                <a:latin typeface="+mn-lt"/>
                <a:ea typeface="Calibri"/>
                <a:cs typeface="Calibri"/>
                <a:sym typeface="Calibri"/>
              </a:rPr>
              <a:t>CBTA 132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b="1" noProof="1">
              <a:solidFill>
                <a:srgbClr val="9B333A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noProof="1">
                <a:solidFill>
                  <a:srgbClr val="0A0A0A"/>
                </a:solidFill>
                <a:effectLst/>
                <a:latin typeface="+mn-lt"/>
              </a:rPr>
              <a:t>El acuerdo de colaboración entre la </a:t>
            </a:r>
            <a:r>
              <a:rPr lang="es-MX" sz="1600" b="1" i="0" noProof="1">
                <a:solidFill>
                  <a:srgbClr val="0A0A0A"/>
                </a:solidFill>
                <a:effectLst/>
                <a:latin typeface="+mn-lt"/>
              </a:rPr>
              <a:t>Universidad Tecnológica de Guaymas (UTG)</a:t>
            </a:r>
            <a:r>
              <a:rPr lang="es-MX" sz="1600" b="0" i="0" noProof="1">
                <a:solidFill>
                  <a:srgbClr val="0A0A0A"/>
                </a:solidFill>
                <a:effectLst/>
                <a:latin typeface="+mn-lt"/>
              </a:rPr>
              <a:t> y el </a:t>
            </a:r>
            <a:r>
              <a:rPr lang="es-MX" sz="1600" b="1" i="0" noProof="1">
                <a:solidFill>
                  <a:srgbClr val="0A0A0A"/>
                </a:solidFill>
                <a:effectLst/>
                <a:latin typeface="+mn-lt"/>
              </a:rPr>
              <a:t>CBTA 132</a:t>
            </a:r>
            <a:r>
              <a:rPr lang="es-MX" sz="1600" b="0" i="0" noProof="1">
                <a:solidFill>
                  <a:srgbClr val="0A0A0A"/>
                </a:solidFill>
                <a:effectLst/>
                <a:latin typeface="+mn-lt"/>
              </a:rPr>
              <a:t> (ubicado en el poblado Morelos "La Atravesada", Empalme) formaliza una alianza educativa. Esta vinculación busca impulsar el desarrollo académico, facilitar el acceso a educación superior y promover proyectos ambientales conjuntos para los jóvenes de la región</a:t>
            </a:r>
            <a:endParaRPr lang="es-MX" sz="1600" b="1" noProof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Marco 9">
            <a:extLst>
              <a:ext uri="{FF2B5EF4-FFF2-40B4-BE49-F238E27FC236}">
                <a16:creationId xmlns:a16="http://schemas.microsoft.com/office/drawing/2014/main" id="{E0409D73-3FFF-A64E-E823-20CA6278A5B8}"/>
              </a:ext>
            </a:extLst>
          </p:cNvPr>
          <p:cNvSpPr/>
          <p:nvPr/>
        </p:nvSpPr>
        <p:spPr>
          <a:xfrm>
            <a:off x="342899" y="3352358"/>
            <a:ext cx="8392411" cy="190756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5680E5-2EFB-C28A-E520-ACA8CD080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655" y="2912708"/>
            <a:ext cx="2792868" cy="29340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9A5B0F-A169-EC52-E317-C10BC305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32" y="2912708"/>
            <a:ext cx="4600436" cy="29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6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F290B-E434-4CE5-E4D3-D183D537E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o 9">
            <a:extLst>
              <a:ext uri="{FF2B5EF4-FFF2-40B4-BE49-F238E27FC236}">
                <a16:creationId xmlns:a16="http://schemas.microsoft.com/office/drawing/2014/main" id="{F6978D4F-49CD-6CFD-A2F1-2C8E82087739}"/>
              </a:ext>
            </a:extLst>
          </p:cNvPr>
          <p:cNvSpPr/>
          <p:nvPr/>
        </p:nvSpPr>
        <p:spPr>
          <a:xfrm>
            <a:off x="357187" y="3754586"/>
            <a:ext cx="8392411" cy="1907562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11772E-79AE-DBCA-FCFF-EB8246CC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52" y="3463499"/>
            <a:ext cx="2457411" cy="27358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289C3B8-3D6F-E2FE-57E7-F23F461E7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1" y="3463499"/>
            <a:ext cx="4063298" cy="273582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72B7564E-6BA2-B8DD-6AD9-C44C0C50AE88}"/>
              </a:ext>
            </a:extLst>
          </p:cNvPr>
          <p:cNvSpPr txBox="1">
            <a:spLocks/>
          </p:cNvSpPr>
          <p:nvPr/>
        </p:nvSpPr>
        <p:spPr>
          <a:xfrm>
            <a:off x="834301" y="1321603"/>
            <a:ext cx="7483828" cy="228744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MX" sz="1600" b="0" u="none" strike="noStrike" noProof="1">
                <a:effectLst/>
                <a:latin typeface="+mn-lt"/>
              </a:rPr>
              <a:t>La Universidad Tecnológica de Guaymas </a:t>
            </a:r>
            <a:r>
              <a:rPr lang="es-MX" sz="1600" b="1" u="none" strike="noStrike" noProof="1">
                <a:effectLst/>
                <a:latin typeface="+mn-lt"/>
              </a:rPr>
              <a:t>(UTGuaymas) </a:t>
            </a:r>
            <a:r>
              <a:rPr lang="es-MX" sz="1600" b="0" u="none" strike="noStrike" noProof="1">
                <a:effectLst/>
                <a:latin typeface="+mn-lt"/>
              </a:rPr>
              <a:t>y la Cámara Nacional de Comercio, Servicios y Turismo </a:t>
            </a:r>
            <a:r>
              <a:rPr lang="es-MX" sz="1600" b="1" u="none" strike="noStrike" noProof="1">
                <a:effectLst/>
                <a:latin typeface="+mn-lt"/>
              </a:rPr>
              <a:t>(Canaco) </a:t>
            </a:r>
            <a:r>
              <a:rPr lang="es-MX" sz="1600" b="0" u="none" strike="noStrike" noProof="1">
                <a:effectLst/>
                <a:latin typeface="+mn-lt"/>
              </a:rPr>
              <a:t>de Guaymas </a:t>
            </a:r>
            <a:r>
              <a:rPr lang="es-MX" sz="1600" noProof="1">
                <a:latin typeface="+mn-lt"/>
              </a:rPr>
              <a:t>firmaron un convenio de colaboración para fortalecer la vinculación entre el sector educativo y el productivo de la región. </a:t>
            </a:r>
          </a:p>
          <a:p>
            <a:pPr algn="just"/>
            <a:endParaRPr lang="es-MX" sz="1600" noProof="1">
              <a:latin typeface="+mn-lt"/>
            </a:endParaRPr>
          </a:p>
          <a:p>
            <a:pPr algn="just"/>
            <a:r>
              <a:rPr lang="es-MX" sz="1600" u="none" strike="noStrike" noProof="1">
                <a:effectLst/>
                <a:latin typeface="+mn-lt"/>
              </a:rPr>
              <a:t>El objetivo es i</a:t>
            </a:r>
            <a:r>
              <a:rPr lang="es-MX" sz="1600" noProof="1">
                <a:latin typeface="+mn-lt"/>
              </a:rPr>
              <a:t>mpulsar la empleabilidad de los jóvenes universitarios y conectarlos con los retos del sector industrial y comercial.</a:t>
            </a:r>
          </a:p>
          <a:p>
            <a:endParaRPr lang="es-MX" sz="1600" b="1" noProof="1"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640BCA-2D0A-ACA4-3DB7-1F2C71D48D45}"/>
              </a:ext>
            </a:extLst>
          </p:cNvPr>
          <p:cNvSpPr txBox="1"/>
          <p:nvPr/>
        </p:nvSpPr>
        <p:spPr>
          <a:xfrm>
            <a:off x="1224404" y="827970"/>
            <a:ext cx="6657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noProof="1">
                <a:solidFill>
                  <a:schemeClr val="tx1"/>
                </a:solidFill>
              </a:rPr>
              <a:t>Convenio CANACO-UTGUAYMAS</a:t>
            </a:r>
          </a:p>
        </p:txBody>
      </p:sp>
    </p:spTree>
    <p:extLst>
      <p:ext uri="{BB962C8B-B14F-4D97-AF65-F5344CB8AC3E}">
        <p14:creationId xmlns:p14="http://schemas.microsoft.com/office/powerpoint/2010/main" val="962658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14600-E18B-38B5-D2E2-9BF4CE29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o 9">
            <a:extLst>
              <a:ext uri="{FF2B5EF4-FFF2-40B4-BE49-F238E27FC236}">
                <a16:creationId xmlns:a16="http://schemas.microsoft.com/office/drawing/2014/main" id="{9E21DB96-17E9-7C4B-C0C2-1005FF6A6764}"/>
              </a:ext>
            </a:extLst>
          </p:cNvPr>
          <p:cNvSpPr/>
          <p:nvPr/>
        </p:nvSpPr>
        <p:spPr>
          <a:xfrm>
            <a:off x="4672659" y="1832915"/>
            <a:ext cx="3964554" cy="4353571"/>
          </a:xfrm>
          <a:prstGeom prst="frame">
            <a:avLst>
              <a:gd name="adj1" fmla="val 5450"/>
            </a:avLst>
          </a:prstGeom>
          <a:solidFill>
            <a:srgbClr val="006E70"/>
          </a:solidFill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MX" noProof="1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86A64A2-DF00-A35A-BDE2-24790869A05F}"/>
              </a:ext>
            </a:extLst>
          </p:cNvPr>
          <p:cNvSpPr txBox="1">
            <a:spLocks/>
          </p:cNvSpPr>
          <p:nvPr/>
        </p:nvSpPr>
        <p:spPr>
          <a:xfrm>
            <a:off x="817631" y="1555924"/>
            <a:ext cx="3351938" cy="4630562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MX" sz="1600" b="0" u="none" strike="noStrike" noProof="1">
                <a:effectLst/>
                <a:latin typeface="+mn-lt"/>
              </a:rPr>
              <a:t>Se llevó a cabo una reunión de trabajo con Carlos Urías Arriola, responsable de Direcciones del CECATI No. 23, y el Ing. Fabián Aarón Beltrán López, jefe de Capacitación, para dialogar sobre la renovación de convenios de colaboración entre ambas instituciones. </a:t>
            </a:r>
          </a:p>
          <a:p>
            <a:pPr algn="just"/>
            <a:r>
              <a:rPr lang="es-MX" sz="1600" b="0" u="none" strike="noStrike" noProof="1">
                <a:effectLst/>
                <a:latin typeface="+mn-lt"/>
              </a:rPr>
              <a:t>Durante el encuentro se abordaron oportunidades para impulsar capacitación dirigida a docentes y estudiantes, así como la apertura de espacios para servicio social y estadía de alumnos de la UTGuaymas en el CECATI, fortaleciendo su formación práctica.</a:t>
            </a:r>
            <a:endParaRPr lang="es-MX" sz="1600" b="1" noProof="1">
              <a:latin typeface="+mn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804C5AA-9003-556D-CC0C-646C253F7AF7}"/>
              </a:ext>
            </a:extLst>
          </p:cNvPr>
          <p:cNvSpPr txBox="1"/>
          <p:nvPr/>
        </p:nvSpPr>
        <p:spPr>
          <a:xfrm>
            <a:off x="1224404" y="827970"/>
            <a:ext cx="6657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noProof="1">
                <a:solidFill>
                  <a:schemeClr val="tx1"/>
                </a:solidFill>
              </a:rPr>
              <a:t>Colaboración UTGuaymas–CECATI 23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18261B-FA0D-DF90-CA5B-B7E0412FD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659" y="2516656"/>
            <a:ext cx="3981450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39802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Rojo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9622</TotalTime>
  <Words>1459</Words>
  <Application>Microsoft Office PowerPoint</Application>
  <PresentationFormat>Presentación en pantalla (4:3)</PresentationFormat>
  <Paragraphs>129</Paragraphs>
  <Slides>34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Verdana</vt:lpstr>
      <vt:lpstr>Helvetica Neue</vt:lpstr>
      <vt:lpstr>Calibri Light</vt:lpstr>
      <vt:lpstr>Calibri</vt:lpstr>
      <vt:lpstr>Arial</vt:lpstr>
      <vt:lpstr>2_Tema de Office</vt:lpstr>
      <vt:lpstr>Diseño personalizado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Entrega de Composta a CBTA 132</vt:lpstr>
      <vt:lpstr>Primer Foro Estatal de Educación Dual 2026: "Talento en Transformación" </vt:lpstr>
      <vt:lpstr>Presentación de PowerPoint</vt:lpstr>
      <vt:lpstr>Presentación de PowerPoint</vt:lpstr>
      <vt:lpstr>Participación Expo Ciencias 2026</vt:lpstr>
      <vt:lpstr>Presentación de PowerPoint</vt:lpstr>
      <vt:lpstr>Reunión con Orientadores y Vinculadores de Instituciones de Educación Media Superior</vt:lpstr>
      <vt:lpstr>Presentación de PowerPoint</vt:lpstr>
      <vt:lpstr>“CBTIS 40”</vt:lpstr>
      <vt:lpstr>COLEGIO NAVARRETE</vt:lpstr>
      <vt:lpstr>Presentación de PowerPoint</vt:lpstr>
      <vt:lpstr>Presentación de PowerPoint</vt:lpstr>
      <vt:lpstr>Presentación de PowerPoint</vt:lpstr>
      <vt:lpstr>Día Internacional del Libro “Café Literario”</vt:lpstr>
      <vt:lpstr>Charla a estudiantes: Consumo de drogas</vt:lpstr>
      <vt:lpstr>La actividad fue impartida por la psicóloga Tania Denisse Castillo Ramos y la licenciada en ciencias de la  educación Minea Deneb Cota Acevedo, especialistas de la secretaria de las mujeres del Estado de Sonora  quienes  compartieron herramientas prácticas para la comunicación asertiva y la resolución pacifica de conflictos.</vt:lpstr>
      <vt:lpstr>Como parte de las actividades de fomento a la salud de los estudiantes y personal de la Universidad se llevan a cabo actividades como la aplicación de dosis de vacunas y charlas preventivas.</vt:lpstr>
      <vt:lpstr>Presentación de PowerPoint</vt:lpstr>
      <vt:lpstr>Presentación de PowerPoint</vt:lpstr>
      <vt:lpstr>Se realizó la entrega de material deportivo por parte del rector, Mtro. David Pintor Hernández, a equipos representativos de la universidad en diferentes disciplinas.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Gil</dc:creator>
  <cp:lastModifiedBy>Marina</cp:lastModifiedBy>
  <cp:revision>85</cp:revision>
  <dcterms:created xsi:type="dcterms:W3CDTF">2022-01-31T20:03:20Z</dcterms:created>
  <dcterms:modified xsi:type="dcterms:W3CDTF">2026-06-09T21:54:33Z</dcterms:modified>
</cp:coreProperties>
</file>